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7" r:id="rId4"/>
    <p:sldId id="259" r:id="rId5"/>
    <p:sldId id="258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095"/>
    <a:srgbClr val="5D2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6606F-F3EE-4494-B886-CDB6AE99D8D9}" type="datetimeFigureOut">
              <a:rPr lang="pt-BR" smtClean="0"/>
              <a:pPr/>
              <a:t>19/06/2023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DC2FF-BA7E-4139-8BBB-81DFF176D6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B1E3F-226E-47AB-AA16-17E27D4FCA7E}" type="datetimeFigureOut">
              <a:rPr lang="pt-BR" smtClean="0"/>
              <a:pPr/>
              <a:t>19/06/2023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F4982-A6B2-46A9-9189-667148D4DC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" y="637"/>
            <a:ext cx="9142298" cy="6856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2149706"/>
            <a:ext cx="7772400" cy="81416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</a:t>
            </a:r>
            <a:r>
              <a:rPr lang="en-US" dirty="0" err="1"/>
              <a:t>Apresentação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3428999"/>
            <a:ext cx="5429250" cy="425453"/>
          </a:xfrm>
        </p:spPr>
        <p:txBody>
          <a:bodyPr/>
          <a:lstStyle>
            <a:lvl1pPr marL="0" indent="0" algn="l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Autor(es):</a:t>
            </a:r>
            <a:endParaRPr lang="en-US" dirty="0"/>
          </a:p>
        </p:txBody>
      </p:sp>
      <p:sp>
        <p:nvSpPr>
          <p:cNvPr id="10" name="Espaço Reservado para Imagem 3"/>
          <p:cNvSpPr>
            <a:spLocks noGrp="1"/>
          </p:cNvSpPr>
          <p:nvPr>
            <p:ph type="pic" sz="quarter" idx="13"/>
          </p:nvPr>
        </p:nvSpPr>
        <p:spPr>
          <a:xfrm>
            <a:off x="6817316" y="3050918"/>
            <a:ext cx="1698034" cy="1521082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  <a:p>
            <a:endParaRPr lang="pt-BR" dirty="0"/>
          </a:p>
          <a:p>
            <a:r>
              <a:rPr lang="pt-BR" dirty="0"/>
              <a:t>Logo da empresa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09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906486"/>
            <a:ext cx="8131629" cy="299629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8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" y="3188"/>
            <a:ext cx="9142299" cy="685162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30879"/>
            <a:ext cx="7886700" cy="404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F12E16-9977-4536-933F-DA1131F841A1}"/>
              </a:ext>
            </a:extLst>
          </p:cNvPr>
          <p:cNvSpPr txBox="1">
            <a:spLocks/>
          </p:cNvSpPr>
          <p:nvPr userDrawn="1"/>
        </p:nvSpPr>
        <p:spPr>
          <a:xfrm>
            <a:off x="422317" y="158982"/>
            <a:ext cx="8139792" cy="5061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8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338326"/>
            <a:ext cx="9144000" cy="814161"/>
          </a:xfrm>
        </p:spPr>
        <p:txBody>
          <a:bodyPr/>
          <a:lstStyle/>
          <a:p>
            <a:r>
              <a:rPr lang="pt-BR" sz="4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rPr>
              <a:t>Solução única e fácil </a:t>
            </a:r>
            <a:br>
              <a:rPr lang="pt-BR" sz="4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pt-BR" sz="4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rPr>
              <a:t>para preservação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2444" y="4460586"/>
            <a:ext cx="5429250" cy="425453"/>
          </a:xfrm>
        </p:spPr>
        <p:txBody>
          <a:bodyPr/>
          <a:lstStyle/>
          <a:p>
            <a:r>
              <a:rPr lang="pt-BR" b="1" dirty="0"/>
              <a:t>Lindolfo Afonso Ribeiro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B67C2F87-2D62-487C-5429-A5227AA6992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3" b="13463"/>
          <a:stretch>
            <a:fillRect/>
          </a:stretch>
        </p:blipFill>
        <p:spPr>
          <a:xfrm>
            <a:off x="6434138" y="3152487"/>
            <a:ext cx="2081212" cy="1520825"/>
          </a:xfrm>
        </p:spPr>
      </p:pic>
    </p:spTree>
    <p:extLst>
      <p:ext uri="{BB962C8B-B14F-4D97-AF65-F5344CB8AC3E}">
        <p14:creationId xmlns:p14="http://schemas.microsoft.com/office/powerpoint/2010/main" val="164538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Porque Intercept ?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45F7E7-C520-0794-7C5D-533866E09BF1}"/>
              </a:ext>
            </a:extLst>
          </p:cNvPr>
          <p:cNvSpPr txBox="1"/>
          <p:nvPr/>
        </p:nvSpPr>
        <p:spPr>
          <a:xfrm>
            <a:off x="502104" y="1058636"/>
            <a:ext cx="813979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Não há necessidade de descarte; </a:t>
            </a:r>
          </a:p>
          <a:p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Protege contra cupins e formigas - biocida; </a:t>
            </a:r>
          </a:p>
          <a:p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Anticorrosão, Antiferrugem, </a:t>
            </a:r>
            <a:r>
              <a:rPr lang="pt-BR" sz="1800" b="1" dirty="0" err="1"/>
              <a:t>Anti-mofo</a:t>
            </a:r>
            <a:r>
              <a:rPr lang="pt-BR" sz="1800" b="1" dirty="0"/>
              <a:t>, </a:t>
            </a:r>
            <a:r>
              <a:rPr lang="pt-BR" sz="1800" b="1" dirty="0" err="1"/>
              <a:t>Anti-bolor</a:t>
            </a:r>
            <a:r>
              <a:rPr lang="pt-BR" sz="1800" b="1" dirty="0"/>
              <a:t> - biocida;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Não deixa contaminantes nem depósitos;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Blindagem ESD - </a:t>
            </a:r>
            <a:r>
              <a:rPr lang="pt-BR" sz="1800" b="1" dirty="0"/>
              <a:t>Antiestático;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Interferência eletromagnética - EMI;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/>
              <a:t>Taxa de transmissão de vapor - MVTR completa (blindagem contra umidade);</a:t>
            </a:r>
          </a:p>
        </p:txBody>
      </p:sp>
    </p:spTree>
    <p:extLst>
      <p:ext uri="{BB962C8B-B14F-4D97-AF65-F5344CB8AC3E}">
        <p14:creationId xmlns:p14="http://schemas.microsoft.com/office/powerpoint/2010/main" val="279357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4000" b="1" dirty="0">
                <a:latin typeface="Arial" panose="020B0604020202020204" pitchFamily="34" charset="0"/>
              </a:rPr>
              <a:t>Mais Ganho com Menos Esforço</a:t>
            </a:r>
            <a:endParaRPr lang="pt-BR" sz="40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F7AAE5-1406-83A1-4D74-D3BACA243F25}"/>
              </a:ext>
            </a:extLst>
          </p:cNvPr>
          <p:cNvSpPr txBox="1"/>
          <p:nvPr/>
        </p:nvSpPr>
        <p:spPr>
          <a:xfrm>
            <a:off x="235703" y="1377043"/>
            <a:ext cx="9323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defRPr/>
            </a:pPr>
            <a:r>
              <a:rPr kumimoji="0" lang="en-US" alt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Processo</a:t>
            </a:r>
            <a:r>
              <a:rPr kumimoji="0" lang="en-US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alt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Envelopamento</a:t>
            </a:r>
            <a:r>
              <a:rPr kumimoji="0" lang="en-US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com </a:t>
            </a:r>
            <a:r>
              <a:rPr kumimoji="0" lang="en-US" alt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outras</a:t>
            </a:r>
            <a:r>
              <a:rPr kumimoji="0" lang="en-US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alt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guias</a:t>
            </a:r>
            <a:endParaRPr lang="pt-BR" sz="24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3F2F40-2F67-EAC3-3599-90A14B3CAF2A}"/>
              </a:ext>
            </a:extLst>
          </p:cNvPr>
          <p:cNvSpPr txBox="1"/>
          <p:nvPr/>
        </p:nvSpPr>
        <p:spPr>
          <a:xfrm>
            <a:off x="226179" y="3912757"/>
            <a:ext cx="944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defRPr/>
            </a:pPr>
            <a:r>
              <a:rPr kumimoji="0" lang="en-US" alt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Processo</a:t>
            </a:r>
            <a:r>
              <a:rPr kumimoji="0" lang="en-US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alt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Envelopamento</a:t>
            </a:r>
            <a:r>
              <a:rPr kumimoji="0" lang="en-US" alt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com INTERCEPT</a:t>
            </a:r>
            <a:r>
              <a:rPr kumimoji="0" lang="en-US" altLang="pt-B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TM</a:t>
            </a:r>
            <a:endParaRPr lang="pt-BR" sz="2400" b="1" dirty="0"/>
          </a:p>
        </p:txBody>
      </p:sp>
      <p:sp>
        <p:nvSpPr>
          <p:cNvPr id="5" name="Fluxograma: Dados Armazenados 4">
            <a:extLst>
              <a:ext uri="{FF2B5EF4-FFF2-40B4-BE49-F238E27FC236}">
                <a16:creationId xmlns:a16="http://schemas.microsoft.com/office/drawing/2014/main" id="{536AD0D2-0519-042C-F13D-761CC75FE11F}"/>
              </a:ext>
            </a:extLst>
          </p:cNvPr>
          <p:cNvSpPr/>
          <p:nvPr/>
        </p:nvSpPr>
        <p:spPr>
          <a:xfrm flipH="1">
            <a:off x="29155" y="1921122"/>
            <a:ext cx="1483028" cy="10795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Dados Armazenados 5">
            <a:extLst>
              <a:ext uri="{FF2B5EF4-FFF2-40B4-BE49-F238E27FC236}">
                <a16:creationId xmlns:a16="http://schemas.microsoft.com/office/drawing/2014/main" id="{59F58E1E-7E02-627F-EDC6-35E6EB105C12}"/>
              </a:ext>
            </a:extLst>
          </p:cNvPr>
          <p:cNvSpPr/>
          <p:nvPr/>
        </p:nvSpPr>
        <p:spPr>
          <a:xfrm flipH="1">
            <a:off x="1267893" y="1922089"/>
            <a:ext cx="1483028" cy="10795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E6A2C7-5976-B70B-02D9-127D868B6072}"/>
              </a:ext>
            </a:extLst>
          </p:cNvPr>
          <p:cNvSpPr txBox="1"/>
          <p:nvPr/>
        </p:nvSpPr>
        <p:spPr>
          <a:xfrm>
            <a:off x="1493915" y="2318879"/>
            <a:ext cx="1263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defRPr/>
            </a:pPr>
            <a:r>
              <a:rPr kumimoji="0" lang="en-US" altLang="pt-BR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Conservação</a:t>
            </a:r>
            <a:endParaRPr lang="pt-BR" sz="13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7F37467-EFF5-DD8F-536C-83069DB017B7}"/>
              </a:ext>
            </a:extLst>
          </p:cNvPr>
          <p:cNvSpPr txBox="1"/>
          <p:nvPr/>
        </p:nvSpPr>
        <p:spPr>
          <a:xfrm>
            <a:off x="119450" y="2318879"/>
            <a:ext cx="1483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defRPr/>
            </a:pPr>
            <a:r>
              <a:rPr kumimoji="0" lang="en-US" altLang="pt-BR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Produção</a:t>
            </a:r>
            <a:endParaRPr lang="pt-BR" sz="1300" b="1" dirty="0">
              <a:solidFill>
                <a:schemeClr val="bg1"/>
              </a:solidFill>
            </a:endParaRPr>
          </a:p>
        </p:txBody>
      </p:sp>
      <p:sp>
        <p:nvSpPr>
          <p:cNvPr id="9" name="Fluxograma: Dados Armazenados 8">
            <a:extLst>
              <a:ext uri="{FF2B5EF4-FFF2-40B4-BE49-F238E27FC236}">
                <a16:creationId xmlns:a16="http://schemas.microsoft.com/office/drawing/2014/main" id="{6606DBD6-9483-3254-2498-D8E3EAF6DAC0}"/>
              </a:ext>
            </a:extLst>
          </p:cNvPr>
          <p:cNvSpPr/>
          <p:nvPr/>
        </p:nvSpPr>
        <p:spPr>
          <a:xfrm flipH="1">
            <a:off x="2514465" y="1924028"/>
            <a:ext cx="1483028" cy="10795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luxograma: Dados Armazenados 9">
            <a:extLst>
              <a:ext uri="{FF2B5EF4-FFF2-40B4-BE49-F238E27FC236}">
                <a16:creationId xmlns:a16="http://schemas.microsoft.com/office/drawing/2014/main" id="{A7EE64D2-5D79-5664-F456-4F01239EFA79}"/>
              </a:ext>
            </a:extLst>
          </p:cNvPr>
          <p:cNvSpPr/>
          <p:nvPr/>
        </p:nvSpPr>
        <p:spPr>
          <a:xfrm flipH="1">
            <a:off x="3749357" y="1928034"/>
            <a:ext cx="1483028" cy="10795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1E1E2E-20AD-07E6-5012-9C1A86D8A21E}"/>
              </a:ext>
            </a:extLst>
          </p:cNvPr>
          <p:cNvSpPr txBox="1"/>
          <p:nvPr/>
        </p:nvSpPr>
        <p:spPr>
          <a:xfrm>
            <a:off x="2618166" y="2190658"/>
            <a:ext cx="155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defRPr/>
            </a:pPr>
            <a:r>
              <a:rPr lang="pt-BR" sz="1400" b="1" dirty="0">
                <a:solidFill>
                  <a:schemeClr val="bg1"/>
                </a:solidFill>
              </a:rPr>
              <a:t>Envelopamento (óleos ou gases)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4855339-8BFE-8F99-008F-97B7EB17B3CC}"/>
              </a:ext>
            </a:extLst>
          </p:cNvPr>
          <p:cNvSpPr txBox="1"/>
          <p:nvPr/>
        </p:nvSpPr>
        <p:spPr>
          <a:xfrm>
            <a:off x="3985862" y="2202086"/>
            <a:ext cx="1263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defRPr/>
            </a:pPr>
            <a:r>
              <a:rPr lang="en-US" altLang="pt-BR" sz="1300" b="1" dirty="0" err="1">
                <a:solidFill>
                  <a:schemeClr val="bg1"/>
                </a:solidFill>
                <a:latin typeface="Arial" panose="020B0604020202020204"/>
              </a:rPr>
              <a:t>Exportação</a:t>
            </a:r>
            <a:r>
              <a:rPr lang="en-US" altLang="pt-BR" sz="1300" b="1" dirty="0">
                <a:solidFill>
                  <a:schemeClr val="bg1"/>
                </a:solidFill>
                <a:latin typeface="Arial" panose="020B0604020202020204"/>
              </a:rPr>
              <a:t> e </a:t>
            </a:r>
            <a:r>
              <a:rPr lang="en-US" altLang="pt-BR" sz="1300" b="1" dirty="0" err="1">
                <a:solidFill>
                  <a:schemeClr val="bg1"/>
                </a:solidFill>
                <a:latin typeface="Arial" panose="020B0604020202020204"/>
              </a:rPr>
              <a:t>transporte</a:t>
            </a:r>
            <a:endParaRPr kumimoji="0" lang="en-US" altLang="pt-BR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3" name="Fluxograma: Dados Armazenados 12">
            <a:extLst>
              <a:ext uri="{FF2B5EF4-FFF2-40B4-BE49-F238E27FC236}">
                <a16:creationId xmlns:a16="http://schemas.microsoft.com/office/drawing/2014/main" id="{7BCFDF5E-D94E-B8F8-AB24-F28BAB50C0C1}"/>
              </a:ext>
            </a:extLst>
          </p:cNvPr>
          <p:cNvSpPr/>
          <p:nvPr/>
        </p:nvSpPr>
        <p:spPr>
          <a:xfrm flipH="1">
            <a:off x="6233710" y="1923154"/>
            <a:ext cx="1483028" cy="1079500"/>
          </a:xfrm>
          <a:prstGeom prst="flowChartOnlineStorage">
            <a:avLst/>
          </a:prstGeom>
          <a:gradFill>
            <a:gsLst>
              <a:gs pos="0">
                <a:schemeClr val="bg2"/>
              </a:gs>
              <a:gs pos="88000">
                <a:schemeClr val="accent1">
                  <a:tint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Fluxograma: Dados Armazenados 13">
            <a:extLst>
              <a:ext uri="{FF2B5EF4-FFF2-40B4-BE49-F238E27FC236}">
                <a16:creationId xmlns:a16="http://schemas.microsoft.com/office/drawing/2014/main" id="{C051B1F5-4539-9D03-1A0B-B88600D34F01}"/>
              </a:ext>
            </a:extLst>
          </p:cNvPr>
          <p:cNvSpPr/>
          <p:nvPr/>
        </p:nvSpPr>
        <p:spPr>
          <a:xfrm flipH="1">
            <a:off x="7476949" y="1924519"/>
            <a:ext cx="1483028" cy="1079500"/>
          </a:xfrm>
          <a:prstGeom prst="flowChartOnlineStorage">
            <a:avLst/>
          </a:prstGeom>
          <a:gradFill>
            <a:gsLst>
              <a:gs pos="0">
                <a:schemeClr val="bg2"/>
              </a:gs>
              <a:gs pos="88000">
                <a:schemeClr val="accent1">
                  <a:tint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Fluxograma: Dados Armazenados 14">
            <a:extLst>
              <a:ext uri="{FF2B5EF4-FFF2-40B4-BE49-F238E27FC236}">
                <a16:creationId xmlns:a16="http://schemas.microsoft.com/office/drawing/2014/main" id="{E54FF310-6FA5-2873-F7E0-CEBD6D352282}"/>
              </a:ext>
            </a:extLst>
          </p:cNvPr>
          <p:cNvSpPr/>
          <p:nvPr/>
        </p:nvSpPr>
        <p:spPr>
          <a:xfrm flipH="1">
            <a:off x="4992596" y="1925486"/>
            <a:ext cx="1483028" cy="1079500"/>
          </a:xfrm>
          <a:prstGeom prst="flowChartOnlineStorage">
            <a:avLst/>
          </a:prstGeom>
          <a:gradFill>
            <a:gsLst>
              <a:gs pos="0">
                <a:schemeClr val="bg2"/>
              </a:gs>
              <a:gs pos="88000">
                <a:schemeClr val="accent1">
                  <a:tint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3CAAD65-3BDC-9B2A-DF74-DB6D90A4A8DC}"/>
              </a:ext>
            </a:extLst>
          </p:cNvPr>
          <p:cNvSpPr txBox="1"/>
          <p:nvPr/>
        </p:nvSpPr>
        <p:spPr>
          <a:xfrm>
            <a:off x="5233119" y="2209139"/>
            <a:ext cx="1263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defRPr/>
            </a:pPr>
            <a:r>
              <a:rPr lang="en-US" sz="13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Remoção</a:t>
            </a:r>
            <a:r>
              <a:rPr lang="en-US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 da </a:t>
            </a:r>
            <a:r>
              <a:rPr lang="en-US" sz="13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embalagem</a:t>
            </a:r>
            <a:endParaRPr lang="pt-BR" sz="1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E1120F1-EB6A-C59B-4FE4-D8D4438F0B87}"/>
              </a:ext>
            </a:extLst>
          </p:cNvPr>
          <p:cNvSpPr txBox="1"/>
          <p:nvPr/>
        </p:nvSpPr>
        <p:spPr>
          <a:xfrm>
            <a:off x="6469630" y="2102499"/>
            <a:ext cx="12634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defRPr/>
            </a:pPr>
            <a:r>
              <a:rPr lang="en-US" altLang="pt-BR" sz="13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Remoção</a:t>
            </a:r>
            <a:r>
              <a:rPr lang="en-US" altLang="pt-BR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 de </a:t>
            </a:r>
            <a:r>
              <a:rPr lang="en-US" altLang="pt-BR" sz="13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óleos</a:t>
            </a:r>
            <a:r>
              <a:rPr lang="en-US" altLang="pt-BR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 e </a:t>
            </a:r>
            <a:r>
              <a:rPr lang="en-US" altLang="pt-BR" sz="13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produtos</a:t>
            </a:r>
            <a:endParaRPr lang="pt-BR" sz="1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E8A16C-DC5C-C406-5F1A-5C41F7135AB4}"/>
              </a:ext>
            </a:extLst>
          </p:cNvPr>
          <p:cNvSpPr txBox="1"/>
          <p:nvPr/>
        </p:nvSpPr>
        <p:spPr>
          <a:xfrm>
            <a:off x="7719201" y="2236424"/>
            <a:ext cx="1263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defRPr/>
            </a:pPr>
            <a:r>
              <a:rPr lang="en-US" sz="13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Montagem</a:t>
            </a:r>
            <a:r>
              <a:rPr lang="en-US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 e </a:t>
            </a:r>
            <a:r>
              <a:rPr lang="en-US" sz="13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uso</a:t>
            </a:r>
            <a:endParaRPr lang="pt-BR" sz="1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Fluxograma: Dados Armazenados 18">
            <a:extLst>
              <a:ext uri="{FF2B5EF4-FFF2-40B4-BE49-F238E27FC236}">
                <a16:creationId xmlns:a16="http://schemas.microsoft.com/office/drawing/2014/main" id="{F74C86DC-92CC-4029-CD0D-4D66BFF670A7}"/>
              </a:ext>
            </a:extLst>
          </p:cNvPr>
          <p:cNvSpPr/>
          <p:nvPr/>
        </p:nvSpPr>
        <p:spPr>
          <a:xfrm flipH="1">
            <a:off x="8817" y="4505312"/>
            <a:ext cx="1483028" cy="10795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luxograma: Dados Armazenados 19">
            <a:extLst>
              <a:ext uri="{FF2B5EF4-FFF2-40B4-BE49-F238E27FC236}">
                <a16:creationId xmlns:a16="http://schemas.microsoft.com/office/drawing/2014/main" id="{BB7FB763-99C8-410A-B394-92C65CC5F87D}"/>
              </a:ext>
            </a:extLst>
          </p:cNvPr>
          <p:cNvSpPr/>
          <p:nvPr/>
        </p:nvSpPr>
        <p:spPr>
          <a:xfrm flipH="1">
            <a:off x="1254109" y="4500458"/>
            <a:ext cx="1483028" cy="10795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Dados Armazenados 20">
            <a:extLst>
              <a:ext uri="{FF2B5EF4-FFF2-40B4-BE49-F238E27FC236}">
                <a16:creationId xmlns:a16="http://schemas.microsoft.com/office/drawing/2014/main" id="{ECAC3267-F72A-CBB6-CDD3-AAB8003DA38E}"/>
              </a:ext>
            </a:extLst>
          </p:cNvPr>
          <p:cNvSpPr/>
          <p:nvPr/>
        </p:nvSpPr>
        <p:spPr>
          <a:xfrm flipH="1">
            <a:off x="2488895" y="4500447"/>
            <a:ext cx="1483028" cy="10795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luxograma: Dados Armazenados 21">
            <a:extLst>
              <a:ext uri="{FF2B5EF4-FFF2-40B4-BE49-F238E27FC236}">
                <a16:creationId xmlns:a16="http://schemas.microsoft.com/office/drawing/2014/main" id="{58DFD6B1-B860-F2B6-2CCF-4E9F97CAA3BF}"/>
              </a:ext>
            </a:extLst>
          </p:cNvPr>
          <p:cNvSpPr/>
          <p:nvPr/>
        </p:nvSpPr>
        <p:spPr>
          <a:xfrm flipH="1">
            <a:off x="4968541" y="4504703"/>
            <a:ext cx="1483028" cy="1079500"/>
          </a:xfrm>
          <a:prstGeom prst="flowChartOnlineStorage">
            <a:avLst/>
          </a:prstGeom>
          <a:gradFill>
            <a:gsLst>
              <a:gs pos="0">
                <a:schemeClr val="bg2"/>
              </a:gs>
              <a:gs pos="88000">
                <a:schemeClr val="accent1">
                  <a:tint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Fluxograma: Dados Armazenados 22">
            <a:extLst>
              <a:ext uri="{FF2B5EF4-FFF2-40B4-BE49-F238E27FC236}">
                <a16:creationId xmlns:a16="http://schemas.microsoft.com/office/drawing/2014/main" id="{B517E487-3058-1288-796B-412E514E1C63}"/>
              </a:ext>
            </a:extLst>
          </p:cNvPr>
          <p:cNvSpPr/>
          <p:nvPr/>
        </p:nvSpPr>
        <p:spPr>
          <a:xfrm flipH="1">
            <a:off x="3725012" y="4504698"/>
            <a:ext cx="1483028" cy="1079500"/>
          </a:xfrm>
          <a:prstGeom prst="flowChartOnlineStorage">
            <a:avLst/>
          </a:prstGeom>
          <a:gradFill>
            <a:gsLst>
              <a:gs pos="0">
                <a:schemeClr val="bg2"/>
              </a:gs>
              <a:gs pos="88000">
                <a:schemeClr val="accent1">
                  <a:tint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B593C8C-0F87-F8D9-D97F-7271C62CF107}"/>
              </a:ext>
            </a:extLst>
          </p:cNvPr>
          <p:cNvSpPr txBox="1"/>
          <p:nvPr/>
        </p:nvSpPr>
        <p:spPr>
          <a:xfrm>
            <a:off x="121172" y="4854593"/>
            <a:ext cx="1483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defRPr/>
            </a:pPr>
            <a:r>
              <a:rPr kumimoji="0" lang="en-US" altLang="pt-BR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Produção</a:t>
            </a:r>
            <a:endParaRPr lang="pt-BR" sz="1300" b="1" dirty="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D346787-3E7A-6380-1933-512FC1755B03}"/>
              </a:ext>
            </a:extLst>
          </p:cNvPr>
          <p:cNvSpPr txBox="1"/>
          <p:nvPr/>
        </p:nvSpPr>
        <p:spPr>
          <a:xfrm>
            <a:off x="1378461" y="4758581"/>
            <a:ext cx="14749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defRPr/>
            </a:pPr>
            <a:r>
              <a:rPr kumimoji="0" lang="en-US" altLang="pt-BR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Envelopamento</a:t>
            </a:r>
            <a:r>
              <a:rPr kumimoji="0" lang="en-US" altLang="pt-BR" sz="1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 INTERCEPT</a:t>
            </a:r>
            <a:r>
              <a:rPr kumimoji="0" lang="en-US" altLang="pt-BR" sz="13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TM</a:t>
            </a:r>
            <a:endParaRPr lang="pt-BR" sz="1300" b="1" baseline="30000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6D6CDF1-CE99-F9C8-977D-3D98DEB884B4}"/>
              </a:ext>
            </a:extLst>
          </p:cNvPr>
          <p:cNvSpPr txBox="1"/>
          <p:nvPr/>
        </p:nvSpPr>
        <p:spPr>
          <a:xfrm>
            <a:off x="2716417" y="4763191"/>
            <a:ext cx="1263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defRPr/>
            </a:pPr>
            <a:r>
              <a:rPr lang="en-US" altLang="pt-BR" sz="1300" b="1" dirty="0" err="1">
                <a:solidFill>
                  <a:schemeClr val="bg1"/>
                </a:solidFill>
                <a:latin typeface="Arial" panose="020B0604020202020204"/>
              </a:rPr>
              <a:t>Exportação</a:t>
            </a:r>
            <a:r>
              <a:rPr lang="en-US" altLang="pt-BR" sz="1300" b="1" dirty="0">
                <a:solidFill>
                  <a:schemeClr val="bg1"/>
                </a:solidFill>
                <a:latin typeface="Arial" panose="020B0604020202020204"/>
              </a:rPr>
              <a:t> e </a:t>
            </a:r>
            <a:r>
              <a:rPr lang="en-US" altLang="pt-BR" sz="1300" b="1" dirty="0" err="1">
                <a:solidFill>
                  <a:schemeClr val="bg1"/>
                </a:solidFill>
                <a:latin typeface="Arial" panose="020B0604020202020204"/>
              </a:rPr>
              <a:t>transporte</a:t>
            </a:r>
            <a:endParaRPr kumimoji="0" lang="en-US" altLang="pt-BR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ADC8BAC-1932-5AC4-A325-18C277C0740A}"/>
              </a:ext>
            </a:extLst>
          </p:cNvPr>
          <p:cNvSpPr txBox="1"/>
          <p:nvPr/>
        </p:nvSpPr>
        <p:spPr>
          <a:xfrm>
            <a:off x="3966451" y="4768097"/>
            <a:ext cx="1263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defRPr/>
            </a:pPr>
            <a:r>
              <a:rPr lang="en-US" sz="13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Remoção</a:t>
            </a:r>
            <a:r>
              <a:rPr lang="en-US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 da </a:t>
            </a:r>
            <a:r>
              <a:rPr lang="en-US" sz="13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embalagem</a:t>
            </a:r>
            <a:endParaRPr lang="pt-BR" sz="1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E2106DA-2CD4-4D8D-E406-DF3242974731}"/>
              </a:ext>
            </a:extLst>
          </p:cNvPr>
          <p:cNvSpPr txBox="1"/>
          <p:nvPr/>
        </p:nvSpPr>
        <p:spPr>
          <a:xfrm>
            <a:off x="5212140" y="4776804"/>
            <a:ext cx="1263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defRPr/>
            </a:pPr>
            <a:r>
              <a:rPr lang="en-US" sz="13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Montagem</a:t>
            </a:r>
            <a:r>
              <a:rPr lang="en-US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 e </a:t>
            </a:r>
            <a:r>
              <a:rPr lang="en-US" sz="13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/>
              </a:rPr>
              <a:t>operação</a:t>
            </a:r>
            <a:endParaRPr lang="pt-BR" sz="13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4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3" name="X2Download.app-Tank lid protected by INTERCEPT Shrink™(360p)">
            <a:hlinkClick r:id="" action="ppaction://media"/>
            <a:extLst>
              <a:ext uri="{FF2B5EF4-FFF2-40B4-BE49-F238E27FC236}">
                <a16:creationId xmlns:a16="http://schemas.microsoft.com/office/drawing/2014/main" id="{8067AF06-9984-B93F-9CDA-8A4747EBFA2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95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Proteção Contra Corrosão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299ED4D-AA1B-F1DF-3D56-B33A2B3B1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078" y="992095"/>
            <a:ext cx="2173519" cy="22906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EBAA80B-49E5-C141-A415-F0AB0E5DF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077" y="3783069"/>
            <a:ext cx="2173519" cy="23036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DFF8C4-1507-C9F2-ABE7-5C2DA50054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444"/>
          <a:stretch/>
        </p:blipFill>
        <p:spPr>
          <a:xfrm>
            <a:off x="230239" y="3783069"/>
            <a:ext cx="2914742" cy="19903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445CF3D-1A82-5E2F-62C2-FEFB2F89C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39" y="992095"/>
            <a:ext cx="2942178" cy="18834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32BEBEE-B05A-357C-71D8-A79DC8BB3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692" y="3783069"/>
            <a:ext cx="3148385" cy="19903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DA0FBE-A191-4718-CC63-0B4DDF734D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008" y="992095"/>
            <a:ext cx="3137069" cy="20312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888DFD6-B0D8-2CBE-A7EE-94AD39017F59}"/>
              </a:ext>
            </a:extLst>
          </p:cNvPr>
          <p:cNvSpPr txBox="1"/>
          <p:nvPr/>
        </p:nvSpPr>
        <p:spPr>
          <a:xfrm>
            <a:off x="3374076" y="3339950"/>
            <a:ext cx="2173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Árvore de natal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8FD840-3FF9-8AD8-DC16-A02D435483A0}"/>
              </a:ext>
            </a:extLst>
          </p:cNvPr>
          <p:cNvSpPr txBox="1"/>
          <p:nvPr/>
        </p:nvSpPr>
        <p:spPr>
          <a:xfrm>
            <a:off x="5749255" y="3220927"/>
            <a:ext cx="3175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Soluções reutilizáveis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D7A08E-BE2D-2150-C419-314E2D0C35A9}"/>
              </a:ext>
            </a:extLst>
          </p:cNvPr>
          <p:cNvSpPr txBox="1"/>
          <p:nvPr/>
        </p:nvSpPr>
        <p:spPr>
          <a:xfrm>
            <a:off x="230239" y="3004878"/>
            <a:ext cx="2942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5 anos de armazenamento </a:t>
            </a:r>
          </a:p>
          <a:p>
            <a:pPr algn="ctr"/>
            <a:r>
              <a:rPr lang="pt-BR" sz="1800" b="1" dirty="0"/>
              <a:t>ao ar livre</a:t>
            </a:r>
          </a:p>
        </p:txBody>
      </p:sp>
    </p:spTree>
    <p:extLst>
      <p:ext uri="{BB962C8B-B14F-4D97-AF65-F5344CB8AC3E}">
        <p14:creationId xmlns:p14="http://schemas.microsoft.com/office/powerpoint/2010/main" val="251534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Proteção Contra Corrosão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1E9EE8-2904-2710-4E6C-447031200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87" y="1103746"/>
            <a:ext cx="8200100" cy="37432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7EC4EA1-CF6E-C1DD-DE05-E1CEB8E69953}"/>
              </a:ext>
            </a:extLst>
          </p:cNvPr>
          <p:cNvSpPr txBox="1"/>
          <p:nvPr/>
        </p:nvSpPr>
        <p:spPr>
          <a:xfrm>
            <a:off x="506187" y="4874741"/>
            <a:ext cx="8200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Austrália para Tailândia, ofereceu embalagens anticorrosão para petróleo e gás - equipamentos que podem ser abertos para inspeções sem perder a preservação, sem solventes e seguros para o trabalhador.</a:t>
            </a:r>
          </a:p>
        </p:txBody>
      </p:sp>
    </p:spTree>
    <p:extLst>
      <p:ext uri="{BB962C8B-B14F-4D97-AF65-F5344CB8AC3E}">
        <p14:creationId xmlns:p14="http://schemas.microsoft.com/office/powerpoint/2010/main" val="397405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Proteção Contra Corrosão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59DBB64-01C5-6408-62EC-D225CF4E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3" y="1130187"/>
            <a:ext cx="3033376" cy="19682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1EB7CA1-248F-DB19-3C32-3FDFF43A1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037" y="1141844"/>
            <a:ext cx="3051719" cy="19577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9E2533A-A29E-78C3-8E92-AD670BF2C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373" y="1132025"/>
            <a:ext cx="3021884" cy="19713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75E000B-5D51-0D16-D006-2F9ECE7BD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61" y="3834402"/>
            <a:ext cx="3033376" cy="19614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7890F58-2F62-9DA2-EE2A-1F96980B0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613" y="3833258"/>
            <a:ext cx="3033376" cy="19682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A9AF9A-B9D8-D86C-B5C9-5908861444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941" y="3828756"/>
            <a:ext cx="2031038" cy="22613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181428B-54BB-5482-0324-A003730B8008}"/>
              </a:ext>
            </a:extLst>
          </p:cNvPr>
          <p:cNvSpPr txBox="1"/>
          <p:nvPr/>
        </p:nvSpPr>
        <p:spPr>
          <a:xfrm>
            <a:off x="353052" y="3244334"/>
            <a:ext cx="2524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Trocadores de calor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0ED8FF-999A-9E34-C623-22A84CA091FA}"/>
              </a:ext>
            </a:extLst>
          </p:cNvPr>
          <p:cNvSpPr txBox="1"/>
          <p:nvPr/>
        </p:nvSpPr>
        <p:spPr>
          <a:xfrm>
            <a:off x="3309761" y="3244334"/>
            <a:ext cx="2524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 err="1"/>
              <a:t>Chillers</a:t>
            </a:r>
            <a:r>
              <a:rPr lang="pt-BR" b="1" dirty="0"/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618978-E8EA-8830-764E-5B1F208D4E4A}"/>
              </a:ext>
            </a:extLst>
          </p:cNvPr>
          <p:cNvSpPr txBox="1"/>
          <p:nvPr/>
        </p:nvSpPr>
        <p:spPr>
          <a:xfrm>
            <a:off x="6034373" y="3154186"/>
            <a:ext cx="3033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Equipamentos após 02 anos  </a:t>
            </a:r>
          </a:p>
          <a:p>
            <a:pPr algn="ctr"/>
            <a:r>
              <a:rPr lang="pt-BR" sz="1600" b="1" dirty="0"/>
              <a:t>Inspeção realizada</a:t>
            </a:r>
          </a:p>
        </p:txBody>
      </p:sp>
    </p:spTree>
    <p:extLst>
      <p:ext uri="{BB962C8B-B14F-4D97-AF65-F5344CB8AC3E}">
        <p14:creationId xmlns:p14="http://schemas.microsoft.com/office/powerpoint/2010/main" val="2369416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Proteção Contra Corrosão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18074B-B2CA-D940-4CA3-4EB935AD0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80" y="3429000"/>
            <a:ext cx="6877040" cy="25991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73070E7-864C-BE0B-2DB4-A755E2B5A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4" y="924446"/>
            <a:ext cx="3017002" cy="19770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AF76CB3-7456-B8D5-C622-DD53DBD67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526" y="924446"/>
            <a:ext cx="3017002" cy="19770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FE797F8-69CC-EC78-C308-34A7E4CA57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53"/>
          <a:stretch/>
        </p:blipFill>
        <p:spPr>
          <a:xfrm>
            <a:off x="6023474" y="924446"/>
            <a:ext cx="3017002" cy="19770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386E1E9-16AC-DF72-651D-B05B02CC3DE6}"/>
              </a:ext>
            </a:extLst>
          </p:cNvPr>
          <p:cNvSpPr txBox="1"/>
          <p:nvPr/>
        </p:nvSpPr>
        <p:spPr>
          <a:xfrm>
            <a:off x="103524" y="2989832"/>
            <a:ext cx="8936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Câmaras de descompressão </a:t>
            </a:r>
          </a:p>
        </p:txBody>
      </p:sp>
    </p:spTree>
    <p:extLst>
      <p:ext uri="{BB962C8B-B14F-4D97-AF65-F5344CB8AC3E}">
        <p14:creationId xmlns:p14="http://schemas.microsoft.com/office/powerpoint/2010/main" val="1803474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Proteção Contra Corrosão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6D59119-6FCB-AC51-C349-3E4047CCE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0" y="1039440"/>
            <a:ext cx="2904343" cy="18561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EB6CA4A-CB6F-E039-4378-1613DEE0C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21" y="3739757"/>
            <a:ext cx="2915262" cy="18561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0BFE86F-9A0C-C4EF-50C4-C221637B1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019" y="886933"/>
            <a:ext cx="2038635" cy="22386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7FA6262-ACBC-6C9D-0D50-8B49915F0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757" y="3739757"/>
            <a:ext cx="2804487" cy="18484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AC74C67-9242-0CD9-1D63-72F9DBE73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8091" y="1039440"/>
            <a:ext cx="2904343" cy="18631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0ADAB9D-1DC0-3A57-CF49-1485A5245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5419" y="3739757"/>
            <a:ext cx="2904343" cy="18631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E630B9D-1733-AB76-0790-E536107877A4}"/>
              </a:ext>
            </a:extLst>
          </p:cNvPr>
          <p:cNvSpPr txBox="1"/>
          <p:nvPr/>
        </p:nvSpPr>
        <p:spPr>
          <a:xfrm>
            <a:off x="261159" y="3133012"/>
            <a:ext cx="280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Turbinas -  Rolls Royce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7C3EBD-97FD-A602-59AC-EDF9114432B4}"/>
              </a:ext>
            </a:extLst>
          </p:cNvPr>
          <p:cNvSpPr txBox="1"/>
          <p:nvPr/>
        </p:nvSpPr>
        <p:spPr>
          <a:xfrm>
            <a:off x="2923309" y="3105835"/>
            <a:ext cx="3283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Interceptação em rolamentos SKF e anéis giratórios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221F92A-849C-F1BF-2D3A-E093ED946BD2}"/>
              </a:ext>
            </a:extLst>
          </p:cNvPr>
          <p:cNvSpPr txBox="1"/>
          <p:nvPr/>
        </p:nvSpPr>
        <p:spPr>
          <a:xfrm>
            <a:off x="5990976" y="3002696"/>
            <a:ext cx="3143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Siemens - turbinas reutilizáveis tampas anticorrosivas </a:t>
            </a:r>
          </a:p>
        </p:txBody>
      </p:sp>
    </p:spTree>
    <p:extLst>
      <p:ext uri="{BB962C8B-B14F-4D97-AF65-F5344CB8AC3E}">
        <p14:creationId xmlns:p14="http://schemas.microsoft.com/office/powerpoint/2010/main" val="2959279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Proteção Contra Corrosão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0FBDBD-336E-25AA-128C-6E017AE2A49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9" y="974840"/>
            <a:ext cx="2976992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AAF4813-06F3-4FA8-B7B0-BF73937D7A2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626" y="976862"/>
            <a:ext cx="2990050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3F6F0FF-2ECC-3C41-5370-D0A733D786F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051" y="971740"/>
            <a:ext cx="2963939" cy="25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BD2CEA6-B9B1-B057-AE17-524FEF46B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730" y="3706134"/>
            <a:ext cx="2710321" cy="22887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1A3FB57-CC6C-F937-6869-B0D1573C659B}"/>
              </a:ext>
            </a:extLst>
          </p:cNvPr>
          <p:cNvSpPr txBox="1"/>
          <p:nvPr/>
        </p:nvSpPr>
        <p:spPr>
          <a:xfrm>
            <a:off x="207034" y="3563022"/>
            <a:ext cx="60471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Proteção do produto durante o processo de produção e/ou despacho;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Eliminação 100% da CORROSÃO;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Economia do processo de despacho de material, eliminando documentação de controle e qualidade, gerando economia de </a:t>
            </a:r>
            <a:r>
              <a:rPr lang="pt-BR" b="1" dirty="0" err="1"/>
              <a:t>de</a:t>
            </a:r>
            <a:r>
              <a:rPr lang="pt-BR" b="1" dirty="0"/>
              <a:t> riscos de não conformidade de U$ 1.000 por equipamento;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ZERO FALHA!!!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7343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Proteção Contra Corrosão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45863B-50D3-9945-F1A5-CF2A05BB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9" y="896857"/>
            <a:ext cx="3173630" cy="2019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FFD07F7-EC00-3887-5950-E56AC20B0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34" y="1963544"/>
            <a:ext cx="3962953" cy="2019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698FD7C-817B-5EE2-F683-B79AC4007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" y="4010836"/>
            <a:ext cx="3209694" cy="2019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43D225-D722-0108-6E16-B68684A82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130" y="4010836"/>
            <a:ext cx="3046938" cy="2019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148874-A736-B30E-D4E2-76C9BEB21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068" y="4010836"/>
            <a:ext cx="3080103" cy="20195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756B190-3CCE-2632-6D1A-69D7FD4EFA02}"/>
              </a:ext>
            </a:extLst>
          </p:cNvPr>
          <p:cNvSpPr txBox="1"/>
          <p:nvPr/>
        </p:nvSpPr>
        <p:spPr>
          <a:xfrm>
            <a:off x="66829" y="3004729"/>
            <a:ext cx="31736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Tanques de refrigeração, transporte da Alemanha </a:t>
            </a:r>
          </a:p>
          <a:p>
            <a:pPr algn="ctr"/>
            <a:r>
              <a:rPr lang="pt-BR" sz="1800" b="1" dirty="0"/>
              <a:t>para a Coréia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1CF34C-CAB5-AB7B-9963-83734BE40840}"/>
              </a:ext>
            </a:extLst>
          </p:cNvPr>
          <p:cNvSpPr txBox="1"/>
          <p:nvPr/>
        </p:nvSpPr>
        <p:spPr>
          <a:xfrm>
            <a:off x="3276523" y="772155"/>
            <a:ext cx="5800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/>
              <a:t>O Intercept pode ser aberto para inspeção, rotação e elevação de eixos e rolamentos para atender às especificações. Troque os dessecantes a cada inspeção e o Intercept permanece com sua proteção!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587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47BBAD1-0482-A8AB-6F2D-679169FF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1" y="771154"/>
            <a:ext cx="7611537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7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Passo a Passo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B77B831-6318-EA6E-46D0-01AABD110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4" y="1082990"/>
            <a:ext cx="3176531" cy="21363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FD45CA8-7F8E-74C7-3EEC-27B8675BF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473" y="1082990"/>
            <a:ext cx="3364992" cy="21363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FB5B9E8-77A0-F7A5-D185-9991867A4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906" y="1076055"/>
            <a:ext cx="3445673" cy="21363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30D44D4-FE17-E3FE-9577-20E3004CB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4" y="3638682"/>
            <a:ext cx="2994121" cy="21595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B0F56ED-7DFB-CAC1-48F0-79D1A9093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749" y="3636959"/>
            <a:ext cx="3176531" cy="21629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BE93E3-442C-E893-11E8-4E569FDF6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3468" y="3633193"/>
            <a:ext cx="3205112" cy="21629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9286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Resumo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32F9A15-0CA9-A57F-7C43-279E0D458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99"/>
          <a:stretch/>
        </p:blipFill>
        <p:spPr>
          <a:xfrm>
            <a:off x="757089" y="1481634"/>
            <a:ext cx="1555810" cy="14811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698F901-F0EC-7B0E-932D-2B3A71AEEC5D}"/>
              </a:ext>
            </a:extLst>
          </p:cNvPr>
          <p:cNvSpPr txBox="1"/>
          <p:nvPr/>
        </p:nvSpPr>
        <p:spPr>
          <a:xfrm>
            <a:off x="757089" y="2993010"/>
            <a:ext cx="2240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Livre de Chumbo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EF45B3-B752-F559-D7CF-CB47E231821E}"/>
              </a:ext>
            </a:extLst>
          </p:cNvPr>
          <p:cNvSpPr txBox="1"/>
          <p:nvPr/>
        </p:nvSpPr>
        <p:spPr>
          <a:xfrm>
            <a:off x="334469" y="5252566"/>
            <a:ext cx="2240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Longevidade &amp; Custo  Comprovado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EDEE41B-7B74-83CD-5652-08F9FAEEF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9" y="3865697"/>
            <a:ext cx="1395424" cy="13688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ADC3F41-A626-9134-E464-749283A81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487" y="1582369"/>
            <a:ext cx="1395424" cy="13954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C270A2E-8337-F84E-835F-E527A3CC1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487" y="3974774"/>
            <a:ext cx="1395424" cy="12597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C9AAC56-CCE5-D9C7-9B05-992C3391B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393" y="1937365"/>
            <a:ext cx="13716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3654B9-7787-C927-AB9B-7C753FA4A75A}"/>
              </a:ext>
            </a:extLst>
          </p:cNvPr>
          <p:cNvSpPr txBox="1"/>
          <p:nvPr/>
        </p:nvSpPr>
        <p:spPr>
          <a:xfrm>
            <a:off x="3531861" y="3436165"/>
            <a:ext cx="2240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Sem necessidade de adicionar e remover Óleo. </a:t>
            </a:r>
          </a:p>
          <a:p>
            <a:pPr algn="ctr"/>
            <a:r>
              <a:rPr lang="pt-BR" sz="1600" b="1" dirty="0"/>
              <a:t>Pronto para uso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9E65DA-2ED4-0015-5423-28BCB5ABE3E1}"/>
              </a:ext>
            </a:extLst>
          </p:cNvPr>
          <p:cNvSpPr txBox="1"/>
          <p:nvPr/>
        </p:nvSpPr>
        <p:spPr>
          <a:xfrm>
            <a:off x="6568867" y="3023959"/>
            <a:ext cx="2240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Ambientalmente Seguro &amp; Reciclável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5C16712-9C1E-1C35-7FE3-77EB33CADAA5}"/>
              </a:ext>
            </a:extLst>
          </p:cNvPr>
          <p:cNvSpPr txBox="1"/>
          <p:nvPr/>
        </p:nvSpPr>
        <p:spPr>
          <a:xfrm>
            <a:off x="6568867" y="5275631"/>
            <a:ext cx="2240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100% Confiável</a:t>
            </a:r>
          </a:p>
        </p:txBody>
      </p:sp>
    </p:spTree>
    <p:extLst>
      <p:ext uri="{BB962C8B-B14F-4D97-AF65-F5344CB8AC3E}">
        <p14:creationId xmlns:p14="http://schemas.microsoft.com/office/powerpoint/2010/main" val="13578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200" b="1" dirty="0">
                <a:latin typeface="Arial" panose="020B0604020202020204" pitchFamily="34" charset="0"/>
              </a:rPr>
              <a:t>Dados Técnicos Para seu Projeto</a:t>
            </a:r>
            <a:endParaRPr lang="pt-BR" sz="32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5DB978-E449-CE28-12E8-1E1488ED5709}"/>
              </a:ext>
            </a:extLst>
          </p:cNvPr>
          <p:cNvSpPr txBox="1"/>
          <p:nvPr/>
        </p:nvSpPr>
        <p:spPr>
          <a:xfrm>
            <a:off x="506187" y="1388442"/>
            <a:ext cx="8139792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5650" lvl="2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pt-BR" sz="1800" b="1" dirty="0"/>
              <a:t>Informação do processo existente / melhoria / relação custo x benefício;</a:t>
            </a:r>
          </a:p>
          <a:p>
            <a:pPr marL="755650" lvl="2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pt-BR" sz="1800" b="1" dirty="0"/>
              <a:t>Detalhe que fará a diferença no processo;</a:t>
            </a:r>
          </a:p>
          <a:p>
            <a:pPr marL="755650" lvl="2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pt-BR" sz="1800" b="1" dirty="0"/>
              <a:t>Comprimento x Largura x Altura, Peso;</a:t>
            </a:r>
          </a:p>
          <a:p>
            <a:pPr marL="755650" lvl="2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pt-BR" sz="1800" b="1" dirty="0"/>
              <a:t>Necessidade de içamento e trabalho em altura;</a:t>
            </a:r>
          </a:p>
          <a:p>
            <a:pPr marL="755650" lvl="2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pt-BR" sz="1800" b="1" dirty="0"/>
              <a:t>Ambiente: Externo ou interno;</a:t>
            </a:r>
          </a:p>
          <a:p>
            <a:pPr marL="755650" lvl="2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pt-BR" sz="1800" b="1" dirty="0"/>
              <a:t>Existe influência química ou física no processo; </a:t>
            </a:r>
          </a:p>
          <a:p>
            <a:pPr marL="755650" lvl="2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pt-BR" sz="1800" b="1" dirty="0"/>
              <a:t>Quantidade de peças por embalagem; </a:t>
            </a:r>
          </a:p>
          <a:p>
            <a:pPr marL="755650" lvl="2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pt-BR" sz="1800" b="1" dirty="0"/>
              <a:t>Tipo de material e/ou equipamento, peça, ferroso ou não; </a:t>
            </a:r>
          </a:p>
          <a:p>
            <a:pPr marL="755650" lvl="2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pt-BR" sz="1800" b="1" dirty="0"/>
              <a:t>Tempo de preservação do projeto, com inspeção ou não;</a:t>
            </a:r>
          </a:p>
          <a:p>
            <a:pPr marL="755650" lvl="2" indent="-34290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0" algn="l"/>
              </a:tabLst>
              <a:defRPr/>
            </a:pPr>
            <a:r>
              <a:rPr lang="pt-BR" sz="1800" b="1" dirty="0"/>
              <a:t>Haverá necessidade de reuso e por quanto tempo,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319380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2103" y="645550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pt-BR" sz="8000" b="1" dirty="0">
                <a:solidFill>
                  <a:srgbClr val="3E4095"/>
                </a:solidFill>
              </a:rPr>
              <a:t>OBRIGADO!</a:t>
            </a:r>
            <a:br>
              <a:rPr lang="pt-BR" sz="4400" b="1" dirty="0">
                <a:solidFill>
                  <a:schemeClr val="accent1"/>
                </a:solidFill>
              </a:rPr>
            </a:b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344733-B1A9-0EE6-CC2F-1F65A9E1A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49" y="1840933"/>
            <a:ext cx="7008301" cy="41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9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Como Funciona ?</a:t>
            </a:r>
            <a:endParaRPr lang="pt-BR" dirty="0"/>
          </a:p>
        </p:txBody>
      </p:sp>
      <p:pic>
        <p:nvPicPr>
          <p:cNvPr id="4" name="Espaço Reservado para Conteúdo 5">
            <a:extLst>
              <a:ext uri="{FF2B5EF4-FFF2-40B4-BE49-F238E27FC236}">
                <a16:creationId xmlns:a16="http://schemas.microsoft.com/office/drawing/2014/main" id="{4ACB79AF-B477-5810-B56E-5291504ED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88"/>
          <a:stretch/>
        </p:blipFill>
        <p:spPr>
          <a:xfrm>
            <a:off x="616701" y="1331600"/>
            <a:ext cx="4273953" cy="2816269"/>
          </a:xfrm>
          <a:ln w="19050">
            <a:solidFill>
              <a:schemeClr val="tx1"/>
            </a:solidFill>
            <a:prstDash val="solid"/>
          </a:ln>
        </p:spPr>
      </p:pic>
      <p:pic>
        <p:nvPicPr>
          <p:cNvPr id="5" name="Picture 13" descr="CI-x200">
            <a:extLst>
              <a:ext uri="{FF2B5EF4-FFF2-40B4-BE49-F238E27FC236}">
                <a16:creationId xmlns:a16="http://schemas.microsoft.com/office/drawing/2014/main" id="{11881878-E90C-AA88-64DE-62754047A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0623" y="1318528"/>
            <a:ext cx="2451919" cy="2201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E4E4FA7-354E-D4B5-C838-8884E5E33187}"/>
              </a:ext>
            </a:extLst>
          </p:cNvPr>
          <p:cNvSpPr txBox="1"/>
          <p:nvPr/>
        </p:nvSpPr>
        <p:spPr>
          <a:xfrm>
            <a:off x="4203378" y="36445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pt-BR" alt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cobre é a camada de sacrifício.</a:t>
            </a:r>
            <a:br>
              <a:rPr lang="pt-BR" alt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7180286-FCEB-BC54-F3E6-12756E619B49}"/>
              </a:ext>
            </a:extLst>
          </p:cNvPr>
          <p:cNvSpPr txBox="1"/>
          <p:nvPr/>
        </p:nvSpPr>
        <p:spPr>
          <a:xfrm>
            <a:off x="616701" y="4170215"/>
            <a:ext cx="67758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uma tecnologia que utiliza partículas de cobre em toda área de superfície, que estão firmemente ligadas ao FILME PLÁSTICO, capazes de neutralizar rápida e eficientemente os gases corrosivos dentro da embalagem, fornecendo proteção contra a corrosão. </a:t>
            </a:r>
          </a:p>
        </p:txBody>
      </p:sp>
    </p:spTree>
    <p:extLst>
      <p:ext uri="{BB962C8B-B14F-4D97-AF65-F5344CB8AC3E}">
        <p14:creationId xmlns:p14="http://schemas.microsoft.com/office/powerpoint/2010/main" val="31808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Como Funciona ?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E67906-22C0-70AD-06CE-FBE5C1708A58}"/>
              </a:ext>
            </a:extLst>
          </p:cNvPr>
          <p:cNvSpPr txBox="1"/>
          <p:nvPr/>
        </p:nvSpPr>
        <p:spPr>
          <a:xfrm>
            <a:off x="506187" y="1305342"/>
            <a:ext cx="813979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 O Intercept atua como uma barreira reativa, muito eficiente.</a:t>
            </a:r>
          </a:p>
          <a:p>
            <a:endParaRPr lang="pt-BR" sz="1800" b="1" dirty="0"/>
          </a:p>
          <a:p>
            <a:endParaRPr lang="pt-BR" sz="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 Os gases que causam corrosão são todos reativos e reagirão com o Intercept, sendo permanentemente neutralizados.</a:t>
            </a:r>
          </a:p>
          <a:p>
            <a:endParaRPr lang="pt-BR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 O Intercept limpa o ar preso em um ambiente selado e fechado. </a:t>
            </a:r>
          </a:p>
          <a:p>
            <a:endParaRPr lang="pt-BR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sz="1800" b="1" dirty="0"/>
              <a:t>Em poucas horas o ambiente interno fica livre de gases corrosivos.</a:t>
            </a:r>
          </a:p>
          <a:p>
            <a:endParaRPr lang="pt-BR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 Testes realizados com cloro, mostraram resultados onde foram necessários 15 anos por mm de Intercept para que o gás – cloro, atravessasse o filme.</a:t>
            </a:r>
          </a:p>
          <a:p>
            <a:endParaRPr lang="pt-BR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800" b="1" dirty="0"/>
              <a:t> Mofo e bolor, não se desenvolvem em contato direto com o cobre (biocida).</a:t>
            </a:r>
          </a:p>
        </p:txBody>
      </p:sp>
    </p:spTree>
    <p:extLst>
      <p:ext uri="{BB962C8B-B14F-4D97-AF65-F5344CB8AC3E}">
        <p14:creationId xmlns:p14="http://schemas.microsoft.com/office/powerpoint/2010/main" val="365842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Como é Feito ?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D5DF7CF-6608-6C4A-A637-60A085853A50}"/>
              </a:ext>
            </a:extLst>
          </p:cNvPr>
          <p:cNvSpPr txBox="1"/>
          <p:nvPr/>
        </p:nvSpPr>
        <p:spPr>
          <a:xfrm>
            <a:off x="502104" y="1318920"/>
            <a:ext cx="81397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1800" b="1" dirty="0"/>
              <a:t> O Cobre é altamente reativo, reage em uma estrutura polimérica.</a:t>
            </a:r>
          </a:p>
          <a:p>
            <a:pPr algn="just"/>
            <a:endParaRPr lang="pt-BR" sz="18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b="1" dirty="0"/>
              <a:t> O Cobre é quimicamente ligado ao plástico, para que não possa se mover ou se aglomerar, mantendo-se distribuído uniforme</a:t>
            </a:r>
            <a:r>
              <a:rPr lang="pt-BR" b="1" dirty="0"/>
              <a:t>mente em toda sua proteção.</a:t>
            </a:r>
            <a:endParaRPr lang="pt-BR" sz="1800" b="1" dirty="0"/>
          </a:p>
          <a:p>
            <a:pPr algn="just"/>
            <a:endParaRPr lang="pt-BR" sz="18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800" b="1" dirty="0"/>
              <a:t> O Cobre permite que o plástico atue como uma folha sólida, de área superficial e altamente reativa, ou, em outras palavras, permite que uma folha de cobre atue como um plástico.</a:t>
            </a:r>
          </a:p>
        </p:txBody>
      </p:sp>
    </p:spTree>
    <p:extLst>
      <p:ext uri="{BB962C8B-B14F-4D97-AF65-F5344CB8AC3E}">
        <p14:creationId xmlns:p14="http://schemas.microsoft.com/office/powerpoint/2010/main" val="237173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Quantos Tipos 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64C221D-1852-1E6E-0497-BD0C34B88CF5}"/>
              </a:ext>
            </a:extLst>
          </p:cNvPr>
          <p:cNvSpPr txBox="1"/>
          <p:nvPr/>
        </p:nvSpPr>
        <p:spPr>
          <a:xfrm>
            <a:off x="502104" y="1054564"/>
            <a:ext cx="813979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pt-BR" sz="2000" b="1" dirty="0"/>
              <a:t>São dois tipos:</a:t>
            </a:r>
          </a:p>
          <a:p>
            <a:pPr marL="0" lvl="2"/>
            <a:endParaRPr lang="pt-BR" sz="2000" b="1" dirty="0"/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pt-BR" sz="1800" b="1" dirty="0"/>
              <a:t>COBRE (Corrosion Intercept), foi criado primeiro.</a:t>
            </a:r>
          </a:p>
          <a:p>
            <a:pPr marL="800100" lvl="3" indent="-342900">
              <a:buFont typeface="Wingdings" panose="05000000000000000000" pitchFamily="2" charset="2"/>
              <a:buChar char="Ø"/>
            </a:pPr>
            <a:r>
              <a:rPr lang="pt-BR" sz="1800" b="1" dirty="0"/>
              <a:t>Ele proporciona uma excelente proteção contra corrosão, mas não era eficaz contra ESD - </a:t>
            </a:r>
            <a:r>
              <a:rPr lang="pt-BR" b="1" dirty="0" err="1"/>
              <a:t>Electrostatic</a:t>
            </a:r>
            <a:r>
              <a:rPr lang="pt-BR" b="1" dirty="0"/>
              <a:t> </a:t>
            </a:r>
            <a:r>
              <a:rPr lang="pt-BR" b="1" dirty="0" err="1"/>
              <a:t>Discharge</a:t>
            </a:r>
            <a:r>
              <a:rPr lang="pt-BR" b="1" dirty="0"/>
              <a:t> (Descarga Eletrostática)</a:t>
            </a:r>
            <a:r>
              <a:rPr lang="pt-BR" sz="1800" b="1" dirty="0"/>
              <a:t>.</a:t>
            </a:r>
          </a:p>
          <a:p>
            <a:pPr marL="457200" lvl="3"/>
            <a:endParaRPr lang="pt-BR" sz="1800" b="1" dirty="0"/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pt-BR" b="1" dirty="0"/>
              <a:t>MARROM (</a:t>
            </a:r>
            <a:r>
              <a:rPr lang="pt-BR" b="1" dirty="0" err="1"/>
              <a:t>Static</a:t>
            </a:r>
            <a:r>
              <a:rPr lang="pt-BR" b="1" dirty="0"/>
              <a:t> Intercept) tem a mesma química, mas tem propriedades ESD, se mantendo permanentemente antiestático independentemente de umidade e não libera gases.</a:t>
            </a:r>
          </a:p>
          <a:p>
            <a:pPr marL="800100" lvl="3" indent="-342900">
              <a:buFont typeface="Wingdings" panose="05000000000000000000" pitchFamily="2" charset="2"/>
              <a:buChar char="Ø"/>
            </a:pPr>
            <a:r>
              <a:rPr lang="pt-BR" b="1" dirty="0"/>
              <a:t>Também foi desenvolvida uma nova forma, que combina blindagem não degradante, não mutável, e reutilizável com a limpeza, </a:t>
            </a:r>
            <a:r>
              <a:rPr lang="pt-BR" b="1" dirty="0" err="1"/>
              <a:t>reciclablidade</a:t>
            </a:r>
            <a:r>
              <a:rPr lang="pt-BR" b="1" dirty="0"/>
              <a:t> e proteção contra corrosão do Intercept, chamada RIBS.</a:t>
            </a:r>
          </a:p>
        </p:txBody>
      </p:sp>
    </p:spTree>
    <p:extLst>
      <p:ext uri="{BB962C8B-B14F-4D97-AF65-F5344CB8AC3E}">
        <p14:creationId xmlns:p14="http://schemas.microsoft.com/office/powerpoint/2010/main" val="235253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4000" b="1" dirty="0">
                <a:latin typeface="Arial" panose="020B0604020202020204" pitchFamily="34" charset="0"/>
              </a:rPr>
              <a:t>Produtos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D79031-E1E9-2A41-2C4D-0BC04567D12C}"/>
              </a:ext>
            </a:extLst>
          </p:cNvPr>
          <p:cNvSpPr txBox="1"/>
          <p:nvPr/>
        </p:nvSpPr>
        <p:spPr>
          <a:xfrm>
            <a:off x="506187" y="1183877"/>
            <a:ext cx="813979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b="1" dirty="0"/>
              <a:t>É uma família de Produtos: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 Interceptação de corrosão, entre outros - COBRE.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 Interceptação estática - MARROM.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 Interceptação do filme retrátil - COBRE e MARROM.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pt-BR" sz="2000" b="1" dirty="0"/>
              <a:t>Formas de Apresentação:</a:t>
            </a:r>
          </a:p>
          <a:p>
            <a:pPr marL="800100" lvl="2" indent="-342900" algn="just">
              <a:buFont typeface="Wingdings" panose="05000000000000000000" pitchFamily="2" charset="2"/>
              <a:buChar char="Ø"/>
            </a:pPr>
            <a:r>
              <a:rPr lang="pt-BR" sz="2000" b="1" dirty="0"/>
              <a:t>Sacos - Bags, Bags - fundo quadrado, Bags especiais com fechamento com zíper/velcro/ adesivo, Filmes, Películas ou Folhas, Rolos, Espumas, Placas de circuito impresso revestida com ESD (descarga eletrostática), Chip revestido, Papeis revestidos e Papelões ondulados e revestidos.</a:t>
            </a:r>
          </a:p>
        </p:txBody>
      </p:sp>
    </p:spTree>
    <p:extLst>
      <p:ext uri="{BB962C8B-B14F-4D97-AF65-F5344CB8AC3E}">
        <p14:creationId xmlns:p14="http://schemas.microsoft.com/office/powerpoint/2010/main" val="414888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O que os Produtos Protegem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F0F3DE-01B0-A2F3-D4B7-0BDE6847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4" y="1611539"/>
            <a:ext cx="1076475" cy="81926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D2A92C2-6220-D48D-A0C7-9931735DD52C}"/>
              </a:ext>
            </a:extLst>
          </p:cNvPr>
          <p:cNvSpPr txBox="1"/>
          <p:nvPr/>
        </p:nvSpPr>
        <p:spPr>
          <a:xfrm>
            <a:off x="1238959" y="1143807"/>
            <a:ext cx="38078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Interceptação de corrosão</a:t>
            </a:r>
            <a:r>
              <a:rPr lang="pt-BR" sz="1400" dirty="0"/>
              <a:t> </a:t>
            </a:r>
          </a:p>
          <a:p>
            <a:r>
              <a:rPr lang="pt-BR" sz="1400" b="1" dirty="0"/>
              <a:t>Material de cor cobre que oferece proteção contra corrosão para ambientes menos agressivos.</a:t>
            </a:r>
          </a:p>
          <a:p>
            <a:r>
              <a:rPr lang="pt-BR" sz="1400" dirty="0"/>
              <a:t>. Metais não ferrosos</a:t>
            </a:r>
          </a:p>
          <a:p>
            <a:r>
              <a:rPr lang="pt-BR" sz="1400" dirty="0"/>
              <a:t>. Proteção de dados de CD/DVD</a:t>
            </a:r>
          </a:p>
          <a:p>
            <a:r>
              <a:rPr lang="pt-BR" sz="1400" dirty="0"/>
              <a:t>. Recicláveis e reutilizáveis</a:t>
            </a:r>
          </a:p>
          <a:p>
            <a:r>
              <a:rPr lang="pt-BR" sz="1400" dirty="0"/>
              <a:t>. Semitransparente</a:t>
            </a:r>
          </a:p>
          <a:p>
            <a:r>
              <a:rPr lang="pt-BR" sz="1400" dirty="0"/>
              <a:t>. Sem liberação de gases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724FF8-7DB2-73B3-6A32-FD00704E0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36" y="4293368"/>
            <a:ext cx="1057423" cy="81926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A613AA0-BAD9-E1F0-7F22-B913651D6AB1}"/>
              </a:ext>
            </a:extLst>
          </p:cNvPr>
          <p:cNvSpPr txBox="1"/>
          <p:nvPr/>
        </p:nvSpPr>
        <p:spPr>
          <a:xfrm>
            <a:off x="1238959" y="3429000"/>
            <a:ext cx="362088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Interceptação estática</a:t>
            </a:r>
          </a:p>
          <a:p>
            <a:r>
              <a:rPr lang="pt-BR" sz="1400" b="1" dirty="0"/>
              <a:t>Material cor de marrom que oferece proteção contra corrosão e estática em um único material.</a:t>
            </a:r>
          </a:p>
          <a:p>
            <a:r>
              <a:rPr lang="pt-BR" sz="1400" dirty="0"/>
              <a:t>. Metais ferrosos e não ferrosos</a:t>
            </a:r>
          </a:p>
          <a:p>
            <a:r>
              <a:rPr lang="pt-BR" sz="1400" dirty="0"/>
              <a:t>. Proteção permanente contra ESD</a:t>
            </a:r>
          </a:p>
          <a:p>
            <a:r>
              <a:rPr lang="pt-BR" sz="1400" dirty="0"/>
              <a:t>. Ambientes agressivos</a:t>
            </a:r>
          </a:p>
          <a:p>
            <a:r>
              <a:rPr lang="pt-BR" sz="1400" dirty="0"/>
              <a:t>. Proteção de longo prazo</a:t>
            </a:r>
          </a:p>
          <a:p>
            <a:r>
              <a:rPr lang="pt-BR" sz="1400" dirty="0"/>
              <a:t>. Sem liberação de gases</a:t>
            </a:r>
          </a:p>
          <a:p>
            <a:r>
              <a:rPr lang="pt-BR" sz="1400" dirty="0"/>
              <a:t>. Compatível com salas limpas</a:t>
            </a:r>
          </a:p>
          <a:p>
            <a:r>
              <a:rPr lang="pt-BR" sz="1400" dirty="0"/>
              <a:t>. Reciclável e reutilizável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0D59255-0F95-46A6-F496-2172D5166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690" y="1611539"/>
            <a:ext cx="1200318" cy="82879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4410961-B131-94E1-9DF5-130C9D181D33}"/>
              </a:ext>
            </a:extLst>
          </p:cNvPr>
          <p:cNvSpPr txBox="1"/>
          <p:nvPr/>
        </p:nvSpPr>
        <p:spPr>
          <a:xfrm>
            <a:off x="6024889" y="955803"/>
            <a:ext cx="30529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R.I.B.S. MVTR</a:t>
            </a:r>
          </a:p>
          <a:p>
            <a:r>
              <a:rPr lang="pt-BR" sz="1400" b="1" dirty="0"/>
              <a:t>Proteção de 2 lados contra corrosão e ESD mais uma barreira superior contra umidade - marrom</a:t>
            </a:r>
          </a:p>
          <a:p>
            <a:r>
              <a:rPr lang="pt-BR" sz="1400" dirty="0"/>
              <a:t>. Laminado altamente metalizado</a:t>
            </a:r>
          </a:p>
          <a:p>
            <a:r>
              <a:rPr lang="pt-BR" sz="1400" dirty="0"/>
              <a:t>. Metais ferrosos e não ferrosos</a:t>
            </a:r>
          </a:p>
          <a:p>
            <a:r>
              <a:rPr lang="pt-BR" sz="1400" dirty="0"/>
              <a:t>. Blindagem </a:t>
            </a:r>
            <a:r>
              <a:rPr lang="pt-BR" sz="1400" b="1" dirty="0"/>
              <a:t>ESD + EMI</a:t>
            </a:r>
            <a:r>
              <a:rPr lang="pt-BR" sz="1400" dirty="0"/>
              <a:t> (interferência eletromagnética)</a:t>
            </a:r>
          </a:p>
          <a:p>
            <a:r>
              <a:rPr lang="pt-BR" sz="1400" dirty="0"/>
              <a:t>. Proteção </a:t>
            </a:r>
            <a:r>
              <a:rPr lang="pt-BR" sz="1400" b="1" dirty="0"/>
              <a:t>MVTR</a:t>
            </a:r>
            <a:r>
              <a:rPr lang="pt-BR" sz="1400" dirty="0"/>
              <a:t> completa (</a:t>
            </a:r>
            <a:r>
              <a:rPr lang="pt-BR" sz="1400" dirty="0" err="1"/>
              <a:t>tx</a:t>
            </a:r>
            <a:r>
              <a:rPr lang="pt-BR" sz="1400" dirty="0"/>
              <a:t> transmissão de vapor de umidade)</a:t>
            </a:r>
          </a:p>
          <a:p>
            <a:r>
              <a:rPr lang="pt-BR" sz="1400" dirty="0"/>
              <a:t>. Compatível com salas limpas</a:t>
            </a:r>
          </a:p>
          <a:p>
            <a:r>
              <a:rPr lang="pt-BR" sz="1400" dirty="0"/>
              <a:t>. Sem liberação de gases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7495AC2-BD22-E762-406C-DD1A03934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848" y="4293368"/>
            <a:ext cx="1143160" cy="81926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3172DA1-2A97-6D2A-2CBE-6E79550018C7}"/>
              </a:ext>
            </a:extLst>
          </p:cNvPr>
          <p:cNvSpPr txBox="1"/>
          <p:nvPr/>
        </p:nvSpPr>
        <p:spPr>
          <a:xfrm>
            <a:off x="6024889" y="3777671"/>
            <a:ext cx="308256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Filme retrátil de interceptação</a:t>
            </a:r>
          </a:p>
          <a:p>
            <a:r>
              <a:rPr lang="pt-BR" sz="1400" b="1" dirty="0"/>
              <a:t>Proteção de dois lados contra corrosão, umidade e falhas de ESD - marrom</a:t>
            </a:r>
          </a:p>
          <a:p>
            <a:r>
              <a:rPr lang="pt-BR" sz="1400" dirty="0"/>
              <a:t>. Ambientes agressivos - internos ou externos</a:t>
            </a:r>
          </a:p>
          <a:p>
            <a:r>
              <a:rPr lang="pt-BR" sz="1400" dirty="0"/>
              <a:t>. Proteção contra raios UV</a:t>
            </a:r>
          </a:p>
          <a:p>
            <a:r>
              <a:rPr lang="pt-BR" sz="1400" dirty="0"/>
              <a:t>. Proteção MVTR completa</a:t>
            </a:r>
          </a:p>
          <a:p>
            <a:r>
              <a:rPr lang="pt-BR" sz="1400" dirty="0"/>
              <a:t>. Protege por até 10 anos</a:t>
            </a:r>
          </a:p>
          <a:p>
            <a:r>
              <a:rPr lang="pt-BR" sz="1400" dirty="0"/>
              <a:t>. Aprovação militar</a:t>
            </a:r>
          </a:p>
          <a:p>
            <a:r>
              <a:rPr lang="pt-BR" sz="1400" dirty="0"/>
              <a:t>. Perfeito para os maiores ativos e as formas mais complexas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F70375-BCD8-8F2E-C6C3-5B786942366C}"/>
              </a:ext>
            </a:extLst>
          </p:cNvPr>
          <p:cNvSpPr txBox="1"/>
          <p:nvPr/>
        </p:nvSpPr>
        <p:spPr>
          <a:xfrm>
            <a:off x="4769022" y="1168086"/>
            <a:ext cx="1705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Metalização </a:t>
            </a:r>
          </a:p>
          <a:p>
            <a:r>
              <a:rPr lang="pt-BR" sz="1200" dirty="0"/>
              <a:t>pesada (AL)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19CB242-CC59-2CB8-C9A6-9D1D15CECE68}"/>
              </a:ext>
            </a:extLst>
          </p:cNvPr>
          <p:cNvSpPr txBox="1"/>
          <p:nvPr/>
        </p:nvSpPr>
        <p:spPr>
          <a:xfrm>
            <a:off x="4775427" y="2380387"/>
            <a:ext cx="1312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Interceptação de corrosão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AFAFD4-BD0A-6DD9-2620-CC08CC0D0690}"/>
              </a:ext>
            </a:extLst>
          </p:cNvPr>
          <p:cNvSpPr txBox="1"/>
          <p:nvPr/>
        </p:nvSpPr>
        <p:spPr>
          <a:xfrm>
            <a:off x="4859848" y="3837918"/>
            <a:ext cx="1720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Camada de </a:t>
            </a:r>
          </a:p>
          <a:p>
            <a:r>
              <a:rPr lang="pt-BR" sz="1200" dirty="0"/>
              <a:t>proteção UV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BBE152E-9E3F-DD04-D4BF-A3D3C1A8D7B1}"/>
              </a:ext>
            </a:extLst>
          </p:cNvPr>
          <p:cNvSpPr txBox="1"/>
          <p:nvPr/>
        </p:nvSpPr>
        <p:spPr>
          <a:xfrm>
            <a:off x="4802690" y="5125041"/>
            <a:ext cx="131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Interceptação estática</a:t>
            </a:r>
          </a:p>
        </p:txBody>
      </p:sp>
    </p:spTree>
    <p:extLst>
      <p:ext uri="{BB962C8B-B14F-4D97-AF65-F5344CB8AC3E}">
        <p14:creationId xmlns:p14="http://schemas.microsoft.com/office/powerpoint/2010/main" val="247272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6187" y="197047"/>
            <a:ext cx="8139792" cy="506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pt-BR" sz="4400" b="1" dirty="0">
                <a:latin typeface="Arial" panose="020B0604020202020204" pitchFamily="34" charset="0"/>
              </a:rPr>
              <a:t>Porque Intercept ?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45F7E7-C520-0794-7C5D-533866E09BF1}"/>
              </a:ext>
            </a:extLst>
          </p:cNvPr>
          <p:cNvSpPr txBox="1"/>
          <p:nvPr/>
        </p:nvSpPr>
        <p:spPr>
          <a:xfrm>
            <a:off x="506187" y="1166842"/>
            <a:ext cx="81397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Reciclável e reutilizável; </a:t>
            </a:r>
          </a:p>
          <a:p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Alto desempenho (de - 35°C a + 80°C);</a:t>
            </a:r>
          </a:p>
          <a:p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Proteção por até 15 anos; </a:t>
            </a:r>
          </a:p>
          <a:p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Protege todos os metais ferrosos e não ferrosos, ligas, componentes eletrônicos, plásticos e materiais orgânicos</a:t>
            </a:r>
            <a:r>
              <a:rPr lang="pt-BR" b="1" dirty="0"/>
              <a:t>;</a:t>
            </a:r>
          </a:p>
          <a:p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Projetado para armazenamento em áreas externas e internas; </a:t>
            </a:r>
          </a:p>
          <a:p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Gera economia substancial aos processos; </a:t>
            </a:r>
          </a:p>
          <a:p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Premiações e Certificações  internacionais, de segurança e ambiental;</a:t>
            </a:r>
          </a:p>
          <a:p>
            <a:endParaRPr lang="pt-BR" sz="1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1" dirty="0"/>
              <a:t>Não usa produtos químicos, óleos ou vapores; </a:t>
            </a:r>
          </a:p>
        </p:txBody>
      </p:sp>
    </p:spTree>
    <p:extLst>
      <p:ext uri="{BB962C8B-B14F-4D97-AF65-F5344CB8AC3E}">
        <p14:creationId xmlns:p14="http://schemas.microsoft.com/office/powerpoint/2010/main" val="608265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</TotalTime>
  <Words>1172</Words>
  <Application>Microsoft Office PowerPoint</Application>
  <PresentationFormat>Apresentação na tela (4:3)</PresentationFormat>
  <Paragraphs>171</Paragraphs>
  <Slides>23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Tema do Office</vt:lpstr>
      <vt:lpstr>Solução única e fácil  para preservação </vt:lpstr>
      <vt:lpstr>Apresentação do PowerPoint</vt:lpstr>
      <vt:lpstr>Como Funciona ?</vt:lpstr>
      <vt:lpstr>Como Funciona ?</vt:lpstr>
      <vt:lpstr>Como é Feito ?</vt:lpstr>
      <vt:lpstr>Quantos Tipos </vt:lpstr>
      <vt:lpstr>Produtos</vt:lpstr>
      <vt:lpstr>O que os Produtos Protegem</vt:lpstr>
      <vt:lpstr>Porque Intercept ?</vt:lpstr>
      <vt:lpstr>Porque Intercept ?</vt:lpstr>
      <vt:lpstr>Mais Ganho com Menos Esforço</vt:lpstr>
      <vt:lpstr>Apresentação do PowerPoint</vt:lpstr>
      <vt:lpstr>Proteção Contra Corrosão</vt:lpstr>
      <vt:lpstr>Proteção Contra Corrosão</vt:lpstr>
      <vt:lpstr>Proteção Contra Corrosão</vt:lpstr>
      <vt:lpstr>Proteção Contra Corrosão</vt:lpstr>
      <vt:lpstr>Proteção Contra Corrosão</vt:lpstr>
      <vt:lpstr>Proteção Contra Corrosão</vt:lpstr>
      <vt:lpstr>Proteção Contra Corrosão</vt:lpstr>
      <vt:lpstr>Passo a Passo</vt:lpstr>
      <vt:lpstr>Resumo</vt:lpstr>
      <vt:lpstr>Dados Técnicos Para seu Projeto</vt:lpstr>
      <vt:lpstr>OBRIGADO!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Rafaella Esther Pradebon Padilha</dc:creator>
  <cp:lastModifiedBy>user</cp:lastModifiedBy>
  <cp:revision>63</cp:revision>
  <dcterms:created xsi:type="dcterms:W3CDTF">2017-09-11T15:31:14Z</dcterms:created>
  <dcterms:modified xsi:type="dcterms:W3CDTF">2023-06-19T17:16:47Z</dcterms:modified>
</cp:coreProperties>
</file>