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72" r:id="rId5"/>
    <p:sldId id="280" r:id="rId6"/>
    <p:sldId id="281" r:id="rId7"/>
    <p:sldId id="282" r:id="rId8"/>
    <p:sldId id="300" r:id="rId9"/>
    <p:sldId id="263" r:id="rId10"/>
    <p:sldId id="284" r:id="rId11"/>
    <p:sldId id="297" r:id="rId12"/>
    <p:sldId id="301" r:id="rId13"/>
    <p:sldId id="285" r:id="rId14"/>
    <p:sldId id="287" r:id="rId15"/>
    <p:sldId id="288" r:id="rId16"/>
    <p:sldId id="305" r:id="rId17"/>
    <p:sldId id="290" r:id="rId18"/>
    <p:sldId id="273" r:id="rId19"/>
    <p:sldId id="278" r:id="rId20"/>
    <p:sldId id="292" r:id="rId21"/>
    <p:sldId id="298" r:id="rId22"/>
    <p:sldId id="267" r:id="rId23"/>
    <p:sldId id="293" r:id="rId24"/>
    <p:sldId id="277" r:id="rId25"/>
    <p:sldId id="294" r:id="rId26"/>
    <p:sldId id="295" r:id="rId27"/>
    <p:sldId id="296" r:id="rId28"/>
    <p:sldId id="303" r:id="rId29"/>
    <p:sldId id="299" r:id="rId30"/>
    <p:sldId id="302" r:id="rId31"/>
    <p:sldId id="304" r:id="rId32"/>
    <p:sldId id="306" r:id="rId33"/>
    <p:sldId id="307" r:id="rId34"/>
    <p:sldId id="275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626959-32D2-256D-62CA-2B24F6DA4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855E97-0FCC-58F3-2486-D718504FD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BA3996-03EF-3843-C784-B827CE083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86A31-6238-4C49-B54E-FB9B0E4A9E00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22C890-CD83-A738-98D9-204EE0FC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923B9A-1E9E-600A-A783-34148EEA5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7F8A2-B04E-4DC0-A1F6-4E1D03DFA7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456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065EA9-4921-B11E-E96F-B47F325A1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7D06E18-04DC-1113-47A5-8FB66899C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E5474A-182C-2A2E-A590-260122369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86A31-6238-4C49-B54E-FB9B0E4A9E00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E02F9D-7FC3-141F-B2E1-0EBDFCA2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D12208-E084-6FAA-5010-D642F485A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7F8A2-B04E-4DC0-A1F6-4E1D03DFA7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7815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2574E9-211D-C393-5F2C-55DC4438C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B542455-5F2F-7C8B-857A-63168238D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C4695B-53E1-9ABB-CA07-D42C06938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86A31-6238-4C49-B54E-FB9B0E4A9E00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BDA5E3-7578-46FB-81E4-6DF2C2912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15E7FE-9C90-3050-6083-93DE8B63B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7F8A2-B04E-4DC0-A1F6-4E1D03DFA7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4959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FD825B-A4FB-52CB-5BB7-C0BE0F2A8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8AA00F-FE59-9DA2-447E-AAD02B221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2A3DB1-8AC3-7E5F-C219-45CDD86EA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86A31-6238-4C49-B54E-FB9B0E4A9E00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15DB1E-9377-4AF1-699C-554FC84C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6F4446-3DF8-A87C-2D69-533857639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7F8A2-B04E-4DC0-A1F6-4E1D03DFA7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918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567891-1083-8C1A-F96E-52DF9BE02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750BE02-A8E3-6680-840C-6AB1B824B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74BBA1-4D43-147F-00D0-DE84C374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86A31-6238-4C49-B54E-FB9B0E4A9E00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1E330A-8E1A-040F-7F3E-BE9A95D5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18662D-6EF1-1850-A357-A80A77BF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7F8A2-B04E-4DC0-A1F6-4E1D03DFA7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6959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78C03F-F8A0-B98C-7F34-E42672136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C7D144-2558-4147-6F01-198CAB08F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5833BA-10C5-1A6C-1CBF-2F9712F8E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5833DB-FC50-A93D-E122-89EA5DE70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86A31-6238-4C49-B54E-FB9B0E4A9E00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2CD94CC-BE41-2337-3D66-27CC39932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365554-1F47-0C10-AD7E-391E024F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7F8A2-B04E-4DC0-A1F6-4E1D03DFA7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52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48F425-C870-163F-17B7-B2EB374A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3B0E93-14E7-F7C5-C86E-119B73302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1B64DDC-4440-627D-D1A2-7A48A1B8A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7AED83-FAB4-58E5-27D5-EA2EAA948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A29EBFC-C864-F706-B32D-A85E81B7AB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BCD67DF-CC00-17EB-2F3F-AB67A1289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86A31-6238-4C49-B54E-FB9B0E4A9E00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D26D75E-89C2-BA15-E6F9-658320169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6F006B-6219-12C5-CB1F-1CA9E3419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7F8A2-B04E-4DC0-A1F6-4E1D03DFA7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17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5D38AE-0977-17EE-F07C-33380274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45915D2-E2EE-2BB6-A8FA-0C5C7696C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86A31-6238-4C49-B54E-FB9B0E4A9E00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C474F1C-534E-E16A-88A4-941D14F1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77CA001-F815-68A8-4A36-41B82B3B9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7F8A2-B04E-4DC0-A1F6-4E1D03DFA7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94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EC62063-B3A2-1FDE-8F2B-5CACE5FF9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86A31-6238-4C49-B54E-FB9B0E4A9E00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A0A1A0A-B2FC-8486-3EDC-E20AC131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5AABFB-A81F-E968-F8A2-2FEBE641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7F8A2-B04E-4DC0-A1F6-4E1D03DFA7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08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D1DE90-EFF6-1ECC-F665-3B875861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67B4D7-D008-5CE2-061F-4D109D9B1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DDD082-7C28-B289-05C1-A30AF3B22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FCD6A6B-3682-7022-3C03-155DC36E7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86A31-6238-4C49-B54E-FB9B0E4A9E00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9E037A7-A101-8632-9D46-86C3B2F30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4675306-FCA1-92FA-3C0E-9A772725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7F8A2-B04E-4DC0-A1F6-4E1D03DFA7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349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63FBA-C82D-222F-080A-4AB332C0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FCECB9A-4898-A6B9-CB33-8A0A61F89E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0CB9726-47E2-CB81-4283-A8A8DE8E5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EAD1ACD-BA3E-AAC7-4AD5-E1F4AA96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86A31-6238-4C49-B54E-FB9B0E4A9E00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A6D34B7-4428-1242-2C00-FE2FD802D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EAD989-669A-E041-0170-2108F052C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7F8A2-B04E-4DC0-A1F6-4E1D03DFA7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234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8E822D-91A2-34D8-16A3-F1583F2F2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542B98-BE9B-FD82-8C64-63000D632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CFE00E-DDA0-FFF9-740B-2CB631AF5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86A31-6238-4C49-B54E-FB9B0E4A9E00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30E9F-D7A7-F3A2-92EB-11A600046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C585B9-5561-9F24-27AB-C6CB67105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7F8A2-B04E-4DC0-A1F6-4E1D03DFA70C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64FD3E4-1828-2A9C-9B66-579FBD678ECE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981575" y="6690360"/>
            <a:ext cx="2274888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100">
                <a:solidFill>
                  <a:srgbClr val="008542"/>
                </a:solidFill>
                <a:latin typeface="Arial Black" panose="020B0A04020102020204" pitchFamily="34" charset="0"/>
              </a:rPr>
              <a:t>INTERNA \ Força de Trabalho</a:t>
            </a:r>
          </a:p>
        </p:txBody>
      </p:sp>
    </p:spTree>
    <p:extLst>
      <p:ext uri="{BB962C8B-B14F-4D97-AF65-F5344CB8AC3E}">
        <p14:creationId xmlns:p14="http://schemas.microsoft.com/office/powerpoint/2010/main" val="75081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1.png"/><Relationship Id="rId7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36D228D-52E1-DDF7-1DB8-A548EA88E13F}"/>
              </a:ext>
            </a:extLst>
          </p:cNvPr>
          <p:cNvSpPr txBox="1"/>
          <p:nvPr/>
        </p:nvSpPr>
        <p:spPr>
          <a:xfrm>
            <a:off x="711200" y="1899920"/>
            <a:ext cx="1061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Petrobras Sans" panose="020B0606020204030204" pitchFamily="34" charset="0"/>
              </a:rPr>
              <a:t>A IMPORTÂNCIA DA LIMPEZA E RUGOSIDADE NO PROCESSO DE PREPARAÇÃO DE SUPERFÍCIE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69A2B70-EC7A-2FDD-475D-25218D2EBCE0}"/>
              </a:ext>
            </a:extLst>
          </p:cNvPr>
          <p:cNvSpPr txBox="1"/>
          <p:nvPr/>
        </p:nvSpPr>
        <p:spPr>
          <a:xfrm>
            <a:off x="1757680" y="3850640"/>
            <a:ext cx="867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JEFERSON OLIVEIRA</a:t>
            </a:r>
          </a:p>
          <a:p>
            <a:pPr algn="ctr"/>
            <a:r>
              <a:rPr lang="pt-BR" dirty="0"/>
              <a:t>JOAQUIM QUINTELA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PETROBRAS</a:t>
            </a:r>
          </a:p>
        </p:txBody>
      </p:sp>
      <p:pic>
        <p:nvPicPr>
          <p:cNvPr id="4" name="Imagem 3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4D196A86-41B4-838F-EF11-1E06BC32C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C2CBA29-59AD-CA1F-5FF3-1678B86F8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70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3C1D866-4E26-DCF7-41B4-7A4DA12AD6B2}"/>
              </a:ext>
            </a:extLst>
          </p:cNvPr>
          <p:cNvSpPr txBox="1"/>
          <p:nvPr/>
        </p:nvSpPr>
        <p:spPr>
          <a:xfrm>
            <a:off x="528319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2. FUNDAMENTOS 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94162270-E4EB-E8AD-DE54-358A0476E45E}"/>
              </a:ext>
            </a:extLst>
          </p:cNvPr>
          <p:cNvSpPr/>
          <p:nvPr/>
        </p:nvSpPr>
        <p:spPr>
          <a:xfrm>
            <a:off x="7884162" y="981241"/>
            <a:ext cx="4043680" cy="555484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61A1A2-2C40-965A-3624-AB7DF311E3B8}"/>
              </a:ext>
            </a:extLst>
          </p:cNvPr>
          <p:cNvSpPr txBox="1"/>
          <p:nvPr/>
        </p:nvSpPr>
        <p:spPr>
          <a:xfrm>
            <a:off x="8087360" y="2103120"/>
            <a:ext cx="3657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A lavagem final com água técnica deve deixar o metal isento de sais solúveis.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A Norma PETROBRAS N-9 estabelece o critério máximo  de 5 µg/cm</a:t>
            </a:r>
            <a:r>
              <a:rPr lang="pt-BR" sz="2400" baseline="30000" dirty="0"/>
              <a:t>2</a:t>
            </a:r>
            <a:r>
              <a:rPr lang="pt-BR" sz="2400" dirty="0"/>
              <a:t> de sal (condutividade  50 µS/cm aproximadamente) com o método </a:t>
            </a:r>
            <a:r>
              <a:rPr lang="pt-BR" sz="2400" dirty="0" err="1"/>
              <a:t>Bresle</a:t>
            </a:r>
            <a:r>
              <a:rPr lang="pt-BR" sz="2400" dirty="0"/>
              <a:t>.</a:t>
            </a:r>
          </a:p>
          <a:p>
            <a:pPr algn="just"/>
            <a:endParaRPr lang="pt-BR" sz="24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392432-2ACF-CA13-5AC4-B0EA711E6C35}"/>
              </a:ext>
            </a:extLst>
          </p:cNvPr>
          <p:cNvSpPr txBox="1"/>
          <p:nvPr/>
        </p:nvSpPr>
        <p:spPr>
          <a:xfrm>
            <a:off x="8087360" y="1270000"/>
            <a:ext cx="363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LAVAGEM COM ÁGUA </a:t>
            </a:r>
          </a:p>
        </p:txBody>
      </p:sp>
      <p:pic>
        <p:nvPicPr>
          <p:cNvPr id="5" name="Imagem 4" descr="Uma imagem contendo Site&#10;&#10;Descrição gerada automaticamente">
            <a:extLst>
              <a:ext uri="{FF2B5EF4-FFF2-40B4-BE49-F238E27FC236}">
                <a16:creationId xmlns:a16="http://schemas.microsoft.com/office/drawing/2014/main" id="{4CF84F1F-CBE8-90E6-A287-2AC303B4C0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" r="25091"/>
          <a:stretch/>
        </p:blipFill>
        <p:spPr>
          <a:xfrm>
            <a:off x="3657601" y="2471584"/>
            <a:ext cx="4043679" cy="4043679"/>
          </a:xfrm>
          <a:prstGeom prst="flowChartConnector">
            <a:avLst/>
          </a:prstGeom>
          <a:ln>
            <a:solidFill>
              <a:schemeClr val="bg1"/>
            </a:solidFill>
          </a:ln>
        </p:spPr>
      </p:pic>
      <p:pic>
        <p:nvPicPr>
          <p:cNvPr id="6" name="Imagem 5" descr="Uma imagem contendo celular, no interior, deitado, telefone&#10;&#10;Descrição gerada automaticamente">
            <a:extLst>
              <a:ext uri="{FF2B5EF4-FFF2-40B4-BE49-F238E27FC236}">
                <a16:creationId xmlns:a16="http://schemas.microsoft.com/office/drawing/2014/main" id="{007BC4E4-D096-7ABA-728B-A6C723DF0F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155057" y="862729"/>
            <a:ext cx="4152782" cy="4152782"/>
          </a:xfrm>
          <a:prstGeom prst="flowChartConnector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Imagem 6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A471F543-B992-CD3B-AB8B-D605191E1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B2B4D4B-69C6-158B-0E04-F22BF4285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07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omem andando de bicicleta&#10;&#10;Descrição gerada automaticamente com confiança baixa">
            <a:extLst>
              <a:ext uri="{FF2B5EF4-FFF2-40B4-BE49-F238E27FC236}">
                <a16:creationId xmlns:a16="http://schemas.microsoft.com/office/drawing/2014/main" id="{9172A480-5F9C-AB37-027D-34F602E00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" r="14539"/>
          <a:stretch/>
        </p:blipFill>
        <p:spPr>
          <a:xfrm>
            <a:off x="264158" y="927230"/>
            <a:ext cx="7005411" cy="5554847"/>
          </a:xfrm>
          <a:prstGeom prst="round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3C1D866-4E26-DCF7-41B4-7A4DA12AD6B2}"/>
              </a:ext>
            </a:extLst>
          </p:cNvPr>
          <p:cNvSpPr txBox="1"/>
          <p:nvPr/>
        </p:nvSpPr>
        <p:spPr>
          <a:xfrm>
            <a:off x="528319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2. FUNDAMENTOS 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94162270-E4EB-E8AD-DE54-358A0476E45E}"/>
              </a:ext>
            </a:extLst>
          </p:cNvPr>
          <p:cNvSpPr/>
          <p:nvPr/>
        </p:nvSpPr>
        <p:spPr>
          <a:xfrm>
            <a:off x="7884162" y="981241"/>
            <a:ext cx="4043680" cy="555484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61A1A2-2C40-965A-3624-AB7DF311E3B8}"/>
              </a:ext>
            </a:extLst>
          </p:cNvPr>
          <p:cNvSpPr txBox="1"/>
          <p:nvPr/>
        </p:nvSpPr>
        <p:spPr>
          <a:xfrm>
            <a:off x="8087360" y="2103120"/>
            <a:ext cx="365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A remoção de óleos e graxas deve ser feita majoritariamente por saponificação e enxague com água técnica.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A lavagem com água é necessária antes e depois do processo abrasivo</a:t>
            </a:r>
            <a:r>
              <a:rPr lang="pt-BR" sz="2400"/>
              <a:t>. </a:t>
            </a:r>
            <a:endParaRPr lang="pt-BR" sz="24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392432-2ACF-CA13-5AC4-B0EA711E6C35}"/>
              </a:ext>
            </a:extLst>
          </p:cNvPr>
          <p:cNvSpPr txBox="1"/>
          <p:nvPr/>
        </p:nvSpPr>
        <p:spPr>
          <a:xfrm>
            <a:off x="9123679" y="1269369"/>
            <a:ext cx="172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DESENGRAXE </a:t>
            </a:r>
          </a:p>
        </p:txBody>
      </p:sp>
      <p:pic>
        <p:nvPicPr>
          <p:cNvPr id="3" name="Imagem 2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80AB7AEC-5F26-57EC-9D5C-4568C8457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16D23CD-E1F6-E16B-DE05-B378101DA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33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velho, pedaço, quebrado, bolo&#10;&#10;Descrição gerada automaticamente">
            <a:extLst>
              <a:ext uri="{FF2B5EF4-FFF2-40B4-BE49-F238E27FC236}">
                <a16:creationId xmlns:a16="http://schemas.microsoft.com/office/drawing/2014/main" id="{FB5461C7-E4FB-E4E9-4AF0-DD726D0B8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"/>
          <a:stretch/>
        </p:blipFill>
        <p:spPr>
          <a:xfrm>
            <a:off x="258985" y="904235"/>
            <a:ext cx="7005412" cy="5577842"/>
          </a:xfrm>
          <a:prstGeom prst="roundRect">
            <a:avLst/>
          </a:prstGeom>
        </p:spPr>
      </p:pic>
      <p:pic>
        <p:nvPicPr>
          <p:cNvPr id="12" name="Imagem 11" descr="Uma imagem contendo grama, velho, pedaço, quebrado&#10;&#10;Descrição gerada automaticamente">
            <a:extLst>
              <a:ext uri="{FF2B5EF4-FFF2-40B4-BE49-F238E27FC236}">
                <a16:creationId xmlns:a16="http://schemas.microsoft.com/office/drawing/2014/main" id="{D6EEFE4D-483A-EA3B-0611-ABF71088C7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184014" y="4429760"/>
            <a:ext cx="2268346" cy="2268346"/>
          </a:xfrm>
          <a:prstGeom prst="flowChartConnector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3C1D866-4E26-DCF7-41B4-7A4DA12AD6B2}"/>
              </a:ext>
            </a:extLst>
          </p:cNvPr>
          <p:cNvSpPr txBox="1"/>
          <p:nvPr/>
        </p:nvSpPr>
        <p:spPr>
          <a:xfrm>
            <a:off x="528319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2. FUNDAMENTOS 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94162270-E4EB-E8AD-DE54-358A0476E45E}"/>
              </a:ext>
            </a:extLst>
          </p:cNvPr>
          <p:cNvSpPr/>
          <p:nvPr/>
        </p:nvSpPr>
        <p:spPr>
          <a:xfrm>
            <a:off x="7884162" y="981241"/>
            <a:ext cx="4043680" cy="550083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61A1A2-2C40-965A-3624-AB7DF311E3B8}"/>
              </a:ext>
            </a:extLst>
          </p:cNvPr>
          <p:cNvSpPr txBox="1"/>
          <p:nvPr/>
        </p:nvSpPr>
        <p:spPr>
          <a:xfrm>
            <a:off x="7986298" y="1859280"/>
            <a:ext cx="38394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A remoção de ferrugem encrustada deve ser feita mecânica (pistola de agulhas) ou manualmente (martelo).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No entanto, o processo de desincrustação é apenas uma etapa. </a:t>
            </a:r>
            <a:r>
              <a:rPr lang="pt-BR" sz="2400" b="1" dirty="0"/>
              <a:t>Esse procedimento de forma isolada não confere preparação de superfície adequada.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392432-2ACF-CA13-5AC4-B0EA711E6C35}"/>
              </a:ext>
            </a:extLst>
          </p:cNvPr>
          <p:cNvSpPr txBox="1"/>
          <p:nvPr/>
        </p:nvSpPr>
        <p:spPr>
          <a:xfrm>
            <a:off x="8717280" y="1280159"/>
            <a:ext cx="238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DESINCRUSTAÇÃO </a:t>
            </a:r>
          </a:p>
        </p:txBody>
      </p:sp>
      <p:pic>
        <p:nvPicPr>
          <p:cNvPr id="7" name="Imagem 6" descr="Uma imagem contendo no interior, xícara, pia, sujo&#10;&#10;Descrição gerada automaticamente">
            <a:extLst>
              <a:ext uri="{FF2B5EF4-FFF2-40B4-BE49-F238E27FC236}">
                <a16:creationId xmlns:a16="http://schemas.microsoft.com/office/drawing/2014/main" id="{AD807AD4-9841-EA80-3FD8-F8CEE517E7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83694" y="4429760"/>
            <a:ext cx="2268346" cy="2268346"/>
          </a:xfrm>
          <a:prstGeom prst="flowChartConnector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Imagem 12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6C93B64B-0746-6CE8-88CB-27AD21D0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17438291-1FA2-6CEA-97DB-BD163A96F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43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ao ar livre, homem, em pé&#10;&#10;Descrição gerada automaticamente">
            <a:extLst>
              <a:ext uri="{FF2B5EF4-FFF2-40B4-BE49-F238E27FC236}">
                <a16:creationId xmlns:a16="http://schemas.microsoft.com/office/drawing/2014/main" id="{583AF1D2-163E-F6C0-D363-7673D62C8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927232"/>
            <a:ext cx="7005409" cy="5569818"/>
          </a:xfrm>
          <a:prstGeom prst="round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3C1D866-4E26-DCF7-41B4-7A4DA12AD6B2}"/>
              </a:ext>
            </a:extLst>
          </p:cNvPr>
          <p:cNvSpPr txBox="1"/>
          <p:nvPr/>
        </p:nvSpPr>
        <p:spPr>
          <a:xfrm>
            <a:off x="528319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2. FUNDAMENTOS 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94162270-E4EB-E8AD-DE54-358A0476E45E}"/>
              </a:ext>
            </a:extLst>
          </p:cNvPr>
          <p:cNvSpPr/>
          <p:nvPr/>
        </p:nvSpPr>
        <p:spPr>
          <a:xfrm>
            <a:off x="7884162" y="981241"/>
            <a:ext cx="4043680" cy="555484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61A1A2-2C40-965A-3624-AB7DF311E3B8}"/>
              </a:ext>
            </a:extLst>
          </p:cNvPr>
          <p:cNvSpPr txBox="1"/>
          <p:nvPr/>
        </p:nvSpPr>
        <p:spPr>
          <a:xfrm>
            <a:off x="8087360" y="1899920"/>
            <a:ext cx="365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A remoção de pós e partículas deve ser realizado para conclusão da limpeza. 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A lavagem com água e o uso de ar comprimido é a forma normalmente usada. O processo pode ser seguido do uso de trapo umedecido com solvente em pequenas áreas.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392432-2ACF-CA13-5AC4-B0EA711E6C35}"/>
              </a:ext>
            </a:extLst>
          </p:cNvPr>
          <p:cNvSpPr txBox="1"/>
          <p:nvPr/>
        </p:nvSpPr>
        <p:spPr>
          <a:xfrm>
            <a:off x="8087360" y="1219200"/>
            <a:ext cx="3657599" cy="379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REMOÇÃO DE PARTICULADOS</a:t>
            </a:r>
          </a:p>
        </p:txBody>
      </p:sp>
      <p:pic>
        <p:nvPicPr>
          <p:cNvPr id="5" name="Imagem 4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0F517C32-1293-DEA1-7134-EA5429690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076B13F-F165-00E2-0029-3FC580691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00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7A69918-32F1-7ECD-5E68-E11B44429892}"/>
              </a:ext>
            </a:extLst>
          </p:cNvPr>
          <p:cNvSpPr txBox="1"/>
          <p:nvPr/>
        </p:nvSpPr>
        <p:spPr>
          <a:xfrm>
            <a:off x="570030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3. PREPARAÇÃO PARA ÁREAS GRANDES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9AA2A14-AAEF-BECC-0D95-E959EDB1C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280" y="1257729"/>
            <a:ext cx="9025440" cy="5091736"/>
          </a:xfrm>
          <a:prstGeom prst="rect">
            <a:avLst/>
          </a:prstGeom>
        </p:spPr>
      </p:pic>
      <p:pic>
        <p:nvPicPr>
          <p:cNvPr id="4" name="Imagem 3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23C209E3-1209-E26F-E615-E259952AA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F00032F-914A-2435-C3C1-CDCC8AE36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14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7A69918-32F1-7ECD-5E68-E11B44429892}"/>
              </a:ext>
            </a:extLst>
          </p:cNvPr>
          <p:cNvSpPr txBox="1"/>
          <p:nvPr/>
        </p:nvSpPr>
        <p:spPr>
          <a:xfrm>
            <a:off x="570030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3. PREPARAÇÃO PARA ÁREAS GRANDES 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94162270-E4EB-E8AD-DE54-358A0476E45E}"/>
              </a:ext>
            </a:extLst>
          </p:cNvPr>
          <p:cNvSpPr/>
          <p:nvPr/>
        </p:nvSpPr>
        <p:spPr>
          <a:xfrm>
            <a:off x="7884162" y="771658"/>
            <a:ext cx="4043680" cy="576443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61A1A2-2C40-965A-3624-AB7DF311E3B8}"/>
              </a:ext>
            </a:extLst>
          </p:cNvPr>
          <p:cNvSpPr txBox="1"/>
          <p:nvPr/>
        </p:nvSpPr>
        <p:spPr>
          <a:xfrm>
            <a:off x="8077202" y="1335789"/>
            <a:ext cx="365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Procedimento de alta produtividade e capaz de remover produto de corrosão e resíduo de pintura.</a:t>
            </a:r>
          </a:p>
          <a:p>
            <a:pPr algn="just"/>
            <a:endParaRPr lang="pt-BR" sz="800" dirty="0"/>
          </a:p>
          <a:p>
            <a:pPr algn="just"/>
            <a:r>
              <a:rPr lang="pt-BR" sz="2400" dirty="0"/>
              <a:t>Pressão alta 30 – 40 mil </a:t>
            </a:r>
            <a:r>
              <a:rPr lang="pt-BR" sz="2400" dirty="0" err="1"/>
              <a:t>Psi</a:t>
            </a:r>
            <a:endParaRPr lang="pt-BR" sz="2400" dirty="0"/>
          </a:p>
          <a:p>
            <a:pPr algn="just"/>
            <a:endParaRPr lang="pt-BR" sz="800" dirty="0"/>
          </a:p>
          <a:p>
            <a:pPr algn="just"/>
            <a:r>
              <a:rPr lang="pt-BR" sz="2400" dirty="0"/>
              <a:t>Por ser um método de preparação de superfície úmido, normalmente gera </a:t>
            </a:r>
            <a:r>
              <a:rPr lang="pt-BR" sz="2400" i="1" dirty="0"/>
              <a:t>flash rust  </a:t>
            </a:r>
            <a:r>
              <a:rPr lang="pt-BR" sz="2400" dirty="0"/>
              <a:t>no processo.</a:t>
            </a:r>
          </a:p>
          <a:p>
            <a:pPr algn="just"/>
            <a:endParaRPr lang="pt-BR" sz="800" dirty="0"/>
          </a:p>
          <a:p>
            <a:pPr algn="just"/>
            <a:r>
              <a:rPr lang="pt-BR" sz="2400" dirty="0"/>
              <a:t>Não gera perfil de ancoragem, só revela o que já existe.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392432-2ACF-CA13-5AC4-B0EA711E6C35}"/>
              </a:ext>
            </a:extLst>
          </p:cNvPr>
          <p:cNvSpPr txBox="1"/>
          <p:nvPr/>
        </p:nvSpPr>
        <p:spPr>
          <a:xfrm>
            <a:off x="8087360" y="956297"/>
            <a:ext cx="3657599" cy="379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HIDROJATEAMENTO UAP</a:t>
            </a:r>
          </a:p>
        </p:txBody>
      </p:sp>
      <p:pic>
        <p:nvPicPr>
          <p:cNvPr id="6" name="Imagem 5" descr="Uma imagem contendo pessoa, no interior, homem, mesa&#10;&#10;Descrição gerada automaticamente">
            <a:extLst>
              <a:ext uri="{FF2B5EF4-FFF2-40B4-BE49-F238E27FC236}">
                <a16:creationId xmlns:a16="http://schemas.microsoft.com/office/drawing/2014/main" id="{68E3BBE7-6D1A-BC1A-A5DF-C2A298DB5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2"/>
          <a:stretch/>
        </p:blipFill>
        <p:spPr>
          <a:xfrm>
            <a:off x="264160" y="1004234"/>
            <a:ext cx="7437120" cy="5569818"/>
          </a:xfrm>
          <a:prstGeom prst="roundRect">
            <a:avLst/>
          </a:prstGeom>
        </p:spPr>
      </p:pic>
      <p:pic>
        <p:nvPicPr>
          <p:cNvPr id="7" name="Imagem 6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AD085462-4C62-8C2B-D86F-A56FCC81C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7B69FB5-4FE3-F5A0-A374-320C6D78E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20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C6BFC79-3432-7A79-41D9-84842A6B8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29" y="1636076"/>
            <a:ext cx="7441152" cy="4245177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9CBF82C-0558-F2D0-0C60-F05FF97252CB}"/>
              </a:ext>
            </a:extLst>
          </p:cNvPr>
          <p:cNvSpPr/>
          <p:nvPr/>
        </p:nvSpPr>
        <p:spPr>
          <a:xfrm>
            <a:off x="7884162" y="981241"/>
            <a:ext cx="4043680" cy="555484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2400EB7-9302-ED25-ACBE-597FA0C8BC7D}"/>
              </a:ext>
            </a:extLst>
          </p:cNvPr>
          <p:cNvSpPr txBox="1"/>
          <p:nvPr/>
        </p:nvSpPr>
        <p:spPr>
          <a:xfrm>
            <a:off x="8087360" y="1899920"/>
            <a:ext cx="365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Procedimento capaz de remover produto de corrosão e resíduo de pintura.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Confere ao substrato metálico perfil de rugosidade adequado para pintura.</a:t>
            </a:r>
          </a:p>
          <a:p>
            <a:pPr algn="just"/>
            <a:endParaRPr lang="pt-BR" sz="2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6C51FB-F44B-12E9-CB37-945AC7EFB1A9}"/>
              </a:ext>
            </a:extLst>
          </p:cNvPr>
          <p:cNvSpPr txBox="1"/>
          <p:nvPr/>
        </p:nvSpPr>
        <p:spPr>
          <a:xfrm>
            <a:off x="8087360" y="1219200"/>
            <a:ext cx="3657599" cy="379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JATEAMENTO ABRASIVO ÚMIDO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0003E7B-1333-4C85-EFDA-6CE97A69D513}"/>
              </a:ext>
            </a:extLst>
          </p:cNvPr>
          <p:cNvSpPr txBox="1"/>
          <p:nvPr/>
        </p:nvSpPr>
        <p:spPr>
          <a:xfrm>
            <a:off x="570030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3. PREPARAÇÃO PARA ÁREAS GRANDES </a:t>
            </a:r>
          </a:p>
        </p:txBody>
      </p:sp>
      <p:pic>
        <p:nvPicPr>
          <p:cNvPr id="7" name="Imagem 6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98CAD3FF-3DC0-4E7A-4E21-330053F42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84E75BF-1359-E83D-28BE-1EDCF63CE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80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mesa, em pé, homem, rua&#10;&#10;Descrição gerada automaticamente">
            <a:extLst>
              <a:ext uri="{FF2B5EF4-FFF2-40B4-BE49-F238E27FC236}">
                <a16:creationId xmlns:a16="http://schemas.microsoft.com/office/drawing/2014/main" id="{ACD579A5-8428-E998-A45E-0E490FDA8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5" y="944880"/>
            <a:ext cx="7402893" cy="5552170"/>
          </a:xfrm>
          <a:prstGeom prst="roundRect">
            <a:avLst/>
          </a:prstGeom>
        </p:spPr>
      </p:pic>
      <p:pic>
        <p:nvPicPr>
          <p:cNvPr id="6" name="Imagem 5" descr="Uma imagem contendo ao ar livre, bicicleta, pequeno, marrom&#10;&#10;Descrição gerada automaticamente">
            <a:extLst>
              <a:ext uri="{FF2B5EF4-FFF2-40B4-BE49-F238E27FC236}">
                <a16:creationId xmlns:a16="http://schemas.microsoft.com/office/drawing/2014/main" id="{D0C6C64F-D0FB-5D6F-FF7C-244575E0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2081" y="487679"/>
            <a:ext cx="2616065" cy="2616065"/>
          </a:xfrm>
          <a:prstGeom prst="flowChartConnector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19A8BB9-1411-875F-5203-0FBB478B7F80}"/>
              </a:ext>
            </a:extLst>
          </p:cNvPr>
          <p:cNvSpPr/>
          <p:nvPr/>
        </p:nvSpPr>
        <p:spPr>
          <a:xfrm>
            <a:off x="7884162" y="981241"/>
            <a:ext cx="4043680" cy="555484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F942D47-E2E2-1E82-61B4-2C162605F203}"/>
              </a:ext>
            </a:extLst>
          </p:cNvPr>
          <p:cNvSpPr txBox="1"/>
          <p:nvPr/>
        </p:nvSpPr>
        <p:spPr>
          <a:xfrm>
            <a:off x="8087360" y="1899920"/>
            <a:ext cx="3657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O grau de limpeza do hidrojateamento com abrasivo é superior ao do hidrojateamento UAP, semelhante ao metal branco.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Confere ao substrato metálico perfil de rugosidade adequado para pintura.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8DDA2E-260C-AFA8-6D39-D7B51C02CD01}"/>
              </a:ext>
            </a:extLst>
          </p:cNvPr>
          <p:cNvSpPr txBox="1"/>
          <p:nvPr/>
        </p:nvSpPr>
        <p:spPr>
          <a:xfrm>
            <a:off x="7900042" y="1219200"/>
            <a:ext cx="404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HIDROJATEAMENTO COM ABRASIVO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F3ED49B-16B3-BEEF-F738-CB987C03BA3C}"/>
              </a:ext>
            </a:extLst>
          </p:cNvPr>
          <p:cNvSpPr txBox="1"/>
          <p:nvPr/>
        </p:nvSpPr>
        <p:spPr>
          <a:xfrm>
            <a:off x="570030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3. PREPARAÇÃO PARA ÁREAS GRANDES </a:t>
            </a:r>
          </a:p>
        </p:txBody>
      </p:sp>
      <p:pic>
        <p:nvPicPr>
          <p:cNvPr id="8" name="Imagem 7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0826C785-A2F7-8781-2BD9-C48502A9A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2366206-6DE2-5968-9414-B941ED5F3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53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7A69918-32F1-7ECD-5E68-E11B44429892}"/>
              </a:ext>
            </a:extLst>
          </p:cNvPr>
          <p:cNvSpPr txBox="1"/>
          <p:nvPr/>
        </p:nvSpPr>
        <p:spPr>
          <a:xfrm>
            <a:off x="570030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3. PREPARAÇÃO PARA ÁREAS GRANDES 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94162270-E4EB-E8AD-DE54-358A0476E45E}"/>
              </a:ext>
            </a:extLst>
          </p:cNvPr>
          <p:cNvSpPr/>
          <p:nvPr/>
        </p:nvSpPr>
        <p:spPr>
          <a:xfrm>
            <a:off x="7884162" y="981241"/>
            <a:ext cx="4043680" cy="555484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61A1A2-2C40-965A-3624-AB7DF311E3B8}"/>
              </a:ext>
            </a:extLst>
          </p:cNvPr>
          <p:cNvSpPr txBox="1"/>
          <p:nvPr/>
        </p:nvSpPr>
        <p:spPr>
          <a:xfrm>
            <a:off x="8087360" y="1899920"/>
            <a:ext cx="365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O </a:t>
            </a:r>
            <a:r>
              <a:rPr lang="pt-BR" sz="2400" b="1" dirty="0"/>
              <a:t>grau de limpeza </a:t>
            </a:r>
            <a:r>
              <a:rPr lang="pt-BR" sz="2400" dirty="0"/>
              <a:t>dos métodos de jateamento abrasivo úmido é superior ao do hidrojateamento UAP.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Além disso, o jateamento abrasivo úmido gera perfil de rugosidade.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392432-2ACF-CA13-5AC4-B0EA711E6C35}"/>
              </a:ext>
            </a:extLst>
          </p:cNvPr>
          <p:cNvSpPr txBox="1"/>
          <p:nvPr/>
        </p:nvSpPr>
        <p:spPr>
          <a:xfrm>
            <a:off x="8087360" y="1219200"/>
            <a:ext cx="3657599" cy="379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GRAU DE LIMPEZA E PERFIL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6B38FE8-E382-74F5-A00D-3FA0835A1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16" y="944880"/>
            <a:ext cx="7395969" cy="5552170"/>
          </a:xfrm>
          <a:prstGeom prst="roundRect">
            <a:avLst/>
          </a:prstGeom>
        </p:spPr>
      </p:pic>
      <p:pic>
        <p:nvPicPr>
          <p:cNvPr id="4" name="Imagem 3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94BB6957-577D-0021-412D-EAB950922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8AF7A46-7326-DB21-8811-139557BB5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87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E43AFD4-8741-C16C-5F53-9D20A4F4BE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42"/>
          <a:stretch/>
        </p:blipFill>
        <p:spPr>
          <a:xfrm>
            <a:off x="294615" y="944880"/>
            <a:ext cx="7402893" cy="5552170"/>
          </a:xfrm>
          <a:prstGeom prst="round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19A8BB9-1411-875F-5203-0FBB478B7F80}"/>
              </a:ext>
            </a:extLst>
          </p:cNvPr>
          <p:cNvSpPr/>
          <p:nvPr/>
        </p:nvSpPr>
        <p:spPr>
          <a:xfrm>
            <a:off x="7884162" y="981241"/>
            <a:ext cx="4043680" cy="555484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F942D47-E2E2-1E82-61B4-2C162605F203}"/>
              </a:ext>
            </a:extLst>
          </p:cNvPr>
          <p:cNvSpPr txBox="1"/>
          <p:nvPr/>
        </p:nvSpPr>
        <p:spPr>
          <a:xfrm>
            <a:off x="8087360" y="1899920"/>
            <a:ext cx="365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O resíduo de carepa de laminação pode ocorrer eventualmente. Entretanto, o hidrojateamento UAP não é capaz de remover a carepa, nem mesmo gerar perfil de rugosidade.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Jateamento abrasivo úmido e hidrojateamento com abrasivo,  geram o perfil de rugosidade.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8DDA2E-260C-AFA8-6D39-D7B51C02CD01}"/>
              </a:ext>
            </a:extLst>
          </p:cNvPr>
          <p:cNvSpPr txBox="1"/>
          <p:nvPr/>
        </p:nvSpPr>
        <p:spPr>
          <a:xfrm>
            <a:off x="7900042" y="1219200"/>
            <a:ext cx="404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RESÍDUO DE CAREPA LAMINAÇÃO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F3ED49B-16B3-BEEF-F738-CB987C03BA3C}"/>
              </a:ext>
            </a:extLst>
          </p:cNvPr>
          <p:cNvSpPr txBox="1"/>
          <p:nvPr/>
        </p:nvSpPr>
        <p:spPr>
          <a:xfrm>
            <a:off x="570030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3. PREPARAÇÃO PARA ÁREAS GRANDES </a:t>
            </a:r>
          </a:p>
        </p:txBody>
      </p:sp>
      <p:pic>
        <p:nvPicPr>
          <p:cNvPr id="9" name="Imagem 8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AC75D970-4A63-390E-9C08-FB82DB2C4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3FF0E53-FB92-90D4-46B8-5768C3E5F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7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80030E3-5C5E-63A3-74C7-9A647483C041}"/>
              </a:ext>
            </a:extLst>
          </p:cNvPr>
          <p:cNvSpPr txBox="1"/>
          <p:nvPr/>
        </p:nvSpPr>
        <p:spPr>
          <a:xfrm>
            <a:off x="528319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>
                <a:solidFill>
                  <a:srgbClr val="006600"/>
                </a:solidFill>
                <a:latin typeface="Petrobras Sans" panose="020B0606020204030204" pitchFamily="34" charset="0"/>
              </a:rPr>
              <a:t>AGENDA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73C7E6D-68B2-A917-856A-CDC43FB44F9E}"/>
              </a:ext>
            </a:extLst>
          </p:cNvPr>
          <p:cNvSpPr txBox="1"/>
          <p:nvPr/>
        </p:nvSpPr>
        <p:spPr>
          <a:xfrm>
            <a:off x="528319" y="1488893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1. PANORAMA DA PREPARAÇÃO DE SURPEFÍCIE E SUAS IMPLICAÇÕES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76466B9-B8D7-FE7F-DC03-94B453703D7E}"/>
              </a:ext>
            </a:extLst>
          </p:cNvPr>
          <p:cNvSpPr txBox="1"/>
          <p:nvPr/>
        </p:nvSpPr>
        <p:spPr>
          <a:xfrm>
            <a:off x="528319" y="2436340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2. FUNDAMENTOS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DF91716-AD01-8AC1-8324-A06442F1D2C0}"/>
              </a:ext>
            </a:extLst>
          </p:cNvPr>
          <p:cNvSpPr txBox="1"/>
          <p:nvPr/>
        </p:nvSpPr>
        <p:spPr>
          <a:xfrm>
            <a:off x="528319" y="3383787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3. PREPARAÇÃO PARA ÁREAS GRANDES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973F0FA-5F92-1AAF-AE1E-E39F9BA2A9FA}"/>
              </a:ext>
            </a:extLst>
          </p:cNvPr>
          <p:cNvSpPr txBox="1"/>
          <p:nvPr/>
        </p:nvSpPr>
        <p:spPr>
          <a:xfrm>
            <a:off x="528319" y="4311398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4. PREPARAÇÃO PARA PONTOS LOCALIZADOS OU DE DIFÍCIL ACESSO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2051614-6BE3-A0AA-5316-DE8EA8AA9ACB}"/>
              </a:ext>
            </a:extLst>
          </p:cNvPr>
          <p:cNvSpPr txBox="1"/>
          <p:nvPr/>
        </p:nvSpPr>
        <p:spPr>
          <a:xfrm>
            <a:off x="528319" y="5239009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5. CONSIDERAÇÕES FINAIS </a:t>
            </a:r>
          </a:p>
        </p:txBody>
      </p:sp>
      <p:pic>
        <p:nvPicPr>
          <p:cNvPr id="9" name="Imagem 8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087E8F51-D367-79E4-20E4-EBAA244B2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E110EFE-E19E-BD6D-954A-6B39BB799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07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Barco de madeira na água&#10;&#10;Descrição gerada automaticamente com confiança baixa">
            <a:extLst>
              <a:ext uri="{FF2B5EF4-FFF2-40B4-BE49-F238E27FC236}">
                <a16:creationId xmlns:a16="http://schemas.microsoft.com/office/drawing/2014/main" id="{2028EE41-DC40-9A07-8407-67EA79323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927232"/>
            <a:ext cx="7426424" cy="5569818"/>
          </a:xfrm>
          <a:prstGeom prst="round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21BAC8D-FDE8-DADA-9672-C08E5A92B0BA}"/>
              </a:ext>
            </a:extLst>
          </p:cNvPr>
          <p:cNvSpPr/>
          <p:nvPr/>
        </p:nvSpPr>
        <p:spPr>
          <a:xfrm>
            <a:off x="7884160" y="927232"/>
            <a:ext cx="4043680" cy="55698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C60072-143D-BB0A-DDE8-C502B9453DF9}"/>
              </a:ext>
            </a:extLst>
          </p:cNvPr>
          <p:cNvSpPr txBox="1"/>
          <p:nvPr/>
        </p:nvSpPr>
        <p:spPr>
          <a:xfrm>
            <a:off x="8077200" y="2000241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i="1" dirty="0"/>
              <a:t>Flash rust </a:t>
            </a:r>
            <a:r>
              <a:rPr lang="pt-BR" sz="2400" dirty="0"/>
              <a:t>moderado e </a:t>
            </a:r>
            <a:r>
              <a:rPr lang="pt-BR" sz="2400" i="1" dirty="0"/>
              <a:t>flash rust </a:t>
            </a:r>
            <a:r>
              <a:rPr lang="pt-BR" sz="2400" dirty="0"/>
              <a:t>pesado (intenso) comprometem preparação de superfície.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7282B6A-248E-941E-7B77-243B3169A835}"/>
              </a:ext>
            </a:extLst>
          </p:cNvPr>
          <p:cNvSpPr txBox="1"/>
          <p:nvPr/>
        </p:nvSpPr>
        <p:spPr>
          <a:xfrm>
            <a:off x="570030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3. PREPARAÇÃO PARA ÁREAS GRANDES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2253558-15F6-0466-326A-18AC3B2DA978}"/>
              </a:ext>
            </a:extLst>
          </p:cNvPr>
          <p:cNvSpPr txBox="1"/>
          <p:nvPr/>
        </p:nvSpPr>
        <p:spPr>
          <a:xfrm>
            <a:off x="7900042" y="1219200"/>
            <a:ext cx="404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>
                <a:solidFill>
                  <a:srgbClr val="006600"/>
                </a:solidFill>
                <a:latin typeface="Petrobras Sans" panose="020B0606020204030204" pitchFamily="34" charset="0"/>
              </a:rPr>
              <a:t>FLASH RUST</a:t>
            </a:r>
          </a:p>
        </p:txBody>
      </p:sp>
      <p:pic>
        <p:nvPicPr>
          <p:cNvPr id="7" name="Imagem 6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2DE6F6B9-D505-FF1D-624C-A75FDE34A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E63EAC8-26A6-ADD8-2081-1D19C1312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9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1B0DD9B-E06B-02D7-E12B-BA09FFAD5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3" r="15085"/>
          <a:stretch/>
        </p:blipFill>
        <p:spPr>
          <a:xfrm>
            <a:off x="264160" y="926022"/>
            <a:ext cx="7426424" cy="5610067"/>
          </a:xfrm>
          <a:prstGeom prst="round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21BAC8D-FDE8-DADA-9672-C08E5A92B0BA}"/>
              </a:ext>
            </a:extLst>
          </p:cNvPr>
          <p:cNvSpPr/>
          <p:nvPr/>
        </p:nvSpPr>
        <p:spPr>
          <a:xfrm>
            <a:off x="7884160" y="927232"/>
            <a:ext cx="4043680" cy="55698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C60072-143D-BB0A-DDE8-C502B9453DF9}"/>
              </a:ext>
            </a:extLst>
          </p:cNvPr>
          <p:cNvSpPr txBox="1"/>
          <p:nvPr/>
        </p:nvSpPr>
        <p:spPr>
          <a:xfrm>
            <a:off x="8234680" y="2000241"/>
            <a:ext cx="33426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i="1" dirty="0"/>
              <a:t>Flash rust </a:t>
            </a:r>
            <a:r>
              <a:rPr lang="pt-BR" sz="2400" dirty="0"/>
              <a:t>moderado e </a:t>
            </a:r>
            <a:r>
              <a:rPr lang="pt-BR" sz="2400" i="1" dirty="0"/>
              <a:t>flash rust</a:t>
            </a:r>
            <a:r>
              <a:rPr lang="pt-BR" sz="2400" dirty="0"/>
              <a:t> pesado (intenso) são facilmente detectados pelo uso de trapo branco. 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Padrões fotográficos devem ser usados para o enquadramento da intensidade de </a:t>
            </a:r>
            <a:r>
              <a:rPr lang="pt-BR" sz="2400" i="1" dirty="0"/>
              <a:t>flash rust</a:t>
            </a:r>
            <a:r>
              <a:rPr lang="pt-BR" sz="2400" dirty="0"/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7282B6A-248E-941E-7B77-243B3169A835}"/>
              </a:ext>
            </a:extLst>
          </p:cNvPr>
          <p:cNvSpPr txBox="1"/>
          <p:nvPr/>
        </p:nvSpPr>
        <p:spPr>
          <a:xfrm>
            <a:off x="570030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3. PREPARAÇÃO PARA ÁREAS GRANDES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2253558-15F6-0466-326A-18AC3B2DA978}"/>
              </a:ext>
            </a:extLst>
          </p:cNvPr>
          <p:cNvSpPr txBox="1"/>
          <p:nvPr/>
        </p:nvSpPr>
        <p:spPr>
          <a:xfrm>
            <a:off x="7900042" y="1219200"/>
            <a:ext cx="404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>
                <a:solidFill>
                  <a:srgbClr val="006600"/>
                </a:solidFill>
                <a:latin typeface="Petrobras Sans" panose="020B0606020204030204" pitchFamily="34" charset="0"/>
              </a:rPr>
              <a:t>FLASH RUST</a:t>
            </a:r>
          </a:p>
        </p:txBody>
      </p:sp>
      <p:pic>
        <p:nvPicPr>
          <p:cNvPr id="8" name="Imagem 7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2F58D7DE-5CBD-252E-1698-F5C92FB6F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A5D8227-5217-9E27-A9ED-98E7523D1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94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21BAC8D-FDE8-DADA-9672-C08E5A92B0BA}"/>
              </a:ext>
            </a:extLst>
          </p:cNvPr>
          <p:cNvSpPr/>
          <p:nvPr/>
        </p:nvSpPr>
        <p:spPr>
          <a:xfrm>
            <a:off x="7884160" y="927232"/>
            <a:ext cx="4043680" cy="55698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C60072-143D-BB0A-DDE8-C502B9453DF9}"/>
              </a:ext>
            </a:extLst>
          </p:cNvPr>
          <p:cNvSpPr txBox="1"/>
          <p:nvPr/>
        </p:nvSpPr>
        <p:spPr>
          <a:xfrm>
            <a:off x="8077200" y="2071569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Flash rust e perfil de rugosidade podem coexistir. No entanto, só pode ser considerada preparação de superfície competente o </a:t>
            </a:r>
            <a:r>
              <a:rPr lang="pt-BR" sz="2400" b="1" i="1" dirty="0"/>
              <a:t>flash rust </a:t>
            </a:r>
            <a:r>
              <a:rPr lang="pt-BR" sz="2400" b="1" dirty="0"/>
              <a:t>leve.</a:t>
            </a:r>
            <a:r>
              <a:rPr lang="pt-BR" sz="2400" dirty="0"/>
              <a:t>  </a:t>
            </a:r>
          </a:p>
        </p:txBody>
      </p:sp>
      <p:pic>
        <p:nvPicPr>
          <p:cNvPr id="6" name="Imagem 5" descr="Tel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405B394D-FE23-AB08-79B4-467902FAB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2067" y="1623459"/>
            <a:ext cx="5569818" cy="4177364"/>
          </a:xfrm>
          <a:prstGeom prst="roundRect">
            <a:avLst/>
          </a:prstGeom>
        </p:spPr>
      </p:pic>
      <p:pic>
        <p:nvPicPr>
          <p:cNvPr id="8" name="Imagem 7" descr="Uma imagem contendo pequeno, mesa, marrom, segurando&#10;&#10;Descrição gerada automaticamente">
            <a:extLst>
              <a:ext uri="{FF2B5EF4-FFF2-40B4-BE49-F238E27FC236}">
                <a16:creationId xmlns:a16="http://schemas.microsoft.com/office/drawing/2014/main" id="{37D6B576-EE85-94FA-EBC7-734EC0292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-847" r="24721" b="847"/>
          <a:stretch/>
        </p:blipFill>
        <p:spPr>
          <a:xfrm rot="5400000">
            <a:off x="3674278" y="2071569"/>
            <a:ext cx="3281143" cy="3281143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B6FC326-38DB-2084-1B0A-94580C819192}"/>
              </a:ext>
            </a:extLst>
          </p:cNvPr>
          <p:cNvSpPr txBox="1"/>
          <p:nvPr/>
        </p:nvSpPr>
        <p:spPr>
          <a:xfrm>
            <a:off x="570030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3. PREPARAÇÃO PARA ÁREAS GRANDES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DE69EB5-7D0B-2889-E35A-B5FD37A91512}"/>
              </a:ext>
            </a:extLst>
          </p:cNvPr>
          <p:cNvSpPr txBox="1"/>
          <p:nvPr/>
        </p:nvSpPr>
        <p:spPr>
          <a:xfrm>
            <a:off x="7900042" y="1219200"/>
            <a:ext cx="404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>
                <a:solidFill>
                  <a:srgbClr val="006600"/>
                </a:solidFill>
                <a:latin typeface="Petrobras Sans" panose="020B0606020204030204" pitchFamily="34" charset="0"/>
              </a:rPr>
              <a:t>FLASH RUST</a:t>
            </a:r>
          </a:p>
        </p:txBody>
      </p:sp>
      <p:pic>
        <p:nvPicPr>
          <p:cNvPr id="7" name="Imagem 6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56734A95-82FD-B34C-0D06-1B4F8C85F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05A9CF7-416A-58BF-AEB2-9B041A03F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89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21BAC8D-FDE8-DADA-9672-C08E5A92B0BA}"/>
              </a:ext>
            </a:extLst>
          </p:cNvPr>
          <p:cNvSpPr/>
          <p:nvPr/>
        </p:nvSpPr>
        <p:spPr>
          <a:xfrm>
            <a:off x="7884160" y="927232"/>
            <a:ext cx="4043680" cy="55698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C60072-143D-BB0A-DDE8-C502B9453DF9}"/>
              </a:ext>
            </a:extLst>
          </p:cNvPr>
          <p:cNvSpPr txBox="1"/>
          <p:nvPr/>
        </p:nvSpPr>
        <p:spPr>
          <a:xfrm>
            <a:off x="8077200" y="1796008"/>
            <a:ext cx="365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Inibidores de </a:t>
            </a:r>
            <a:r>
              <a:rPr lang="pt-BR" sz="2400" i="1" dirty="0"/>
              <a:t>flash rust </a:t>
            </a:r>
            <a:r>
              <a:rPr lang="pt-BR" sz="2400" dirty="0"/>
              <a:t>e são soluções aquosas que misturadas à água técnica devem ser usados para lavar imediatamente a superfície após o procedimento úmida.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O inibidor sem tensoativo na composição não deve ser removido por lavagem antes da pintura.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B6FC326-38DB-2084-1B0A-94580C819192}"/>
              </a:ext>
            </a:extLst>
          </p:cNvPr>
          <p:cNvSpPr txBox="1"/>
          <p:nvPr/>
        </p:nvSpPr>
        <p:spPr>
          <a:xfrm>
            <a:off x="570030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3. PREPARAÇÃO PARA ÁREAS GRANDES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F933EE2-3DC8-C01E-2C8D-355144BEA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253" y="1877060"/>
            <a:ext cx="1686482" cy="17399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77EB3CE-5747-AD63-7D55-36FA32717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94" y="1822082"/>
            <a:ext cx="1251332" cy="164865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FB2E3EB-5EDA-4996-89E7-3B65D279F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73" y="1675865"/>
            <a:ext cx="1941095" cy="194109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F1C2855-A3D7-C4B8-E790-C031AA7484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66" r="23867"/>
          <a:stretch/>
        </p:blipFill>
        <p:spPr>
          <a:xfrm>
            <a:off x="2150299" y="3874035"/>
            <a:ext cx="1334581" cy="188618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588C017-6B7C-4FD0-B5DA-050712656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443" y="3873500"/>
            <a:ext cx="1886186" cy="1886186"/>
          </a:xfrm>
          <a:prstGeom prst="rect">
            <a:avLst/>
          </a:prstGeom>
        </p:spPr>
      </p:pic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CCB72051-9BBD-253A-25EA-90B4111B57C8}"/>
              </a:ext>
            </a:extLst>
          </p:cNvPr>
          <p:cNvSpPr/>
          <p:nvPr/>
        </p:nvSpPr>
        <p:spPr>
          <a:xfrm>
            <a:off x="763148" y="914400"/>
            <a:ext cx="6064372" cy="55698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73884C9-44B3-F09A-7F10-BCF1EC5F7803}"/>
              </a:ext>
            </a:extLst>
          </p:cNvPr>
          <p:cNvSpPr txBox="1"/>
          <p:nvPr/>
        </p:nvSpPr>
        <p:spPr>
          <a:xfrm>
            <a:off x="7900042" y="1219200"/>
            <a:ext cx="404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INIBIDORES DE </a:t>
            </a:r>
            <a:r>
              <a:rPr lang="pt-BR" i="1" dirty="0">
                <a:solidFill>
                  <a:srgbClr val="006600"/>
                </a:solidFill>
                <a:latin typeface="Petrobras Sans" panose="020B0606020204030204" pitchFamily="34" charset="0"/>
              </a:rPr>
              <a:t>FLASH RUST</a:t>
            </a:r>
          </a:p>
        </p:txBody>
      </p:sp>
      <p:pic>
        <p:nvPicPr>
          <p:cNvPr id="18" name="Imagem 17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B93D8F0E-F109-FA9C-3A7E-890F907369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11F660A-102F-974A-16B3-24B95CF409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29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Barco de madeira na água&#10;&#10;Descrição gerada automaticamente com confiança baixa">
            <a:extLst>
              <a:ext uri="{FF2B5EF4-FFF2-40B4-BE49-F238E27FC236}">
                <a16:creationId xmlns:a16="http://schemas.microsoft.com/office/drawing/2014/main" id="{26CE6911-DE2D-D7EF-C3EF-22B7A60AA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r="25750"/>
          <a:stretch/>
        </p:blipFill>
        <p:spPr>
          <a:xfrm>
            <a:off x="264160" y="927232"/>
            <a:ext cx="6776720" cy="5569818"/>
          </a:xfrm>
          <a:prstGeom prst="round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21BAC8D-FDE8-DADA-9672-C08E5A92B0BA}"/>
              </a:ext>
            </a:extLst>
          </p:cNvPr>
          <p:cNvSpPr/>
          <p:nvPr/>
        </p:nvSpPr>
        <p:spPr>
          <a:xfrm>
            <a:off x="7884160" y="927232"/>
            <a:ext cx="4043680" cy="55698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C60072-143D-BB0A-DDE8-C502B9453DF9}"/>
              </a:ext>
            </a:extLst>
          </p:cNvPr>
          <p:cNvSpPr txBox="1"/>
          <p:nvPr/>
        </p:nvSpPr>
        <p:spPr>
          <a:xfrm>
            <a:off x="8107681" y="1910080"/>
            <a:ext cx="365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Para a aplicação de inibidores de </a:t>
            </a:r>
            <a:r>
              <a:rPr lang="pt-BR" sz="2400" i="1" dirty="0"/>
              <a:t>flash rust </a:t>
            </a:r>
            <a:r>
              <a:rPr lang="pt-BR" sz="2400" dirty="0"/>
              <a:t>, o uso de jato de baixa pressão (5 mil </a:t>
            </a:r>
            <a:r>
              <a:rPr lang="pt-BR" sz="2400" dirty="0" err="1"/>
              <a:t>Psi</a:t>
            </a:r>
            <a:r>
              <a:rPr lang="pt-BR" sz="2400" dirty="0"/>
              <a:t>) é o mais eficiente.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O inibidor sem tensoativo na composição não deve ser removido por lavagem antes da pintura.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B6FC326-38DB-2084-1B0A-94580C819192}"/>
              </a:ext>
            </a:extLst>
          </p:cNvPr>
          <p:cNvSpPr txBox="1"/>
          <p:nvPr/>
        </p:nvSpPr>
        <p:spPr>
          <a:xfrm>
            <a:off x="570030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3. PREPARAÇÃO PARA ÁREAS GRANDES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B5EAAB8-5A67-2829-FD67-F1252B2B2F22}"/>
              </a:ext>
            </a:extLst>
          </p:cNvPr>
          <p:cNvSpPr txBox="1"/>
          <p:nvPr/>
        </p:nvSpPr>
        <p:spPr>
          <a:xfrm>
            <a:off x="7900042" y="1219200"/>
            <a:ext cx="404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INIBIDORES DE </a:t>
            </a:r>
            <a:r>
              <a:rPr lang="pt-BR" i="1" dirty="0">
                <a:solidFill>
                  <a:srgbClr val="006600"/>
                </a:solidFill>
                <a:latin typeface="Petrobras Sans" panose="020B0606020204030204" pitchFamily="34" charset="0"/>
              </a:rPr>
              <a:t>FLASH RUST</a:t>
            </a:r>
          </a:p>
        </p:txBody>
      </p:sp>
      <p:pic>
        <p:nvPicPr>
          <p:cNvPr id="6" name="Imagem 5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6E4772FC-E3D8-1B99-813A-32948ED6E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DED80FB-FB49-4372-8D4A-1FF3AC27C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77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0449DA3-0E5F-2965-49C5-4F80DDF27523}"/>
              </a:ext>
            </a:extLst>
          </p:cNvPr>
          <p:cNvSpPr txBox="1"/>
          <p:nvPr/>
        </p:nvSpPr>
        <p:spPr>
          <a:xfrm>
            <a:off x="426719" y="316563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4. PREPARAÇÃO PARA PONTOS LOCALIZADOS OU DE DIFÍCIL ACESSO </a:t>
            </a:r>
          </a:p>
        </p:txBody>
      </p:sp>
      <p:pic>
        <p:nvPicPr>
          <p:cNvPr id="12" name="Imagem 11" descr="Homem com esqui no pé&#10;&#10;Descrição gerada automaticamente com confiança média">
            <a:extLst>
              <a:ext uri="{FF2B5EF4-FFF2-40B4-BE49-F238E27FC236}">
                <a16:creationId xmlns:a16="http://schemas.microsoft.com/office/drawing/2014/main" id="{AA1A07E5-FD8E-B8D5-D737-A24C785BB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9" t="18133" r="-252" b="-211"/>
          <a:stretch/>
        </p:blipFill>
        <p:spPr>
          <a:xfrm>
            <a:off x="1076958" y="1263580"/>
            <a:ext cx="3019357" cy="2536259"/>
          </a:xfrm>
          <a:prstGeom prst="roundRect">
            <a:avLst/>
          </a:prstGeom>
        </p:spPr>
      </p:pic>
      <p:pic>
        <p:nvPicPr>
          <p:cNvPr id="14" name="Imagem 13" descr="Banana ao lado de hidrante&#10;&#10;Descrição gerada automaticamente com confiança baixa">
            <a:extLst>
              <a:ext uri="{FF2B5EF4-FFF2-40B4-BE49-F238E27FC236}">
                <a16:creationId xmlns:a16="http://schemas.microsoft.com/office/drawing/2014/main" id="{8EBB1DFC-E400-8C2C-4681-1EFF0EA5E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12" y="1263581"/>
            <a:ext cx="3132668" cy="2501901"/>
          </a:xfrm>
          <a:prstGeom prst="round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9FFACD5-AA35-6FC8-B203-C047207DAD2E}"/>
              </a:ext>
            </a:extLst>
          </p:cNvPr>
          <p:cNvSpPr/>
          <p:nvPr/>
        </p:nvSpPr>
        <p:spPr>
          <a:xfrm>
            <a:off x="254000" y="927232"/>
            <a:ext cx="11195250" cy="55698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 descr="Uma imagem contendo mesa, tábua&#10;&#10;Descrição gerada automaticamente">
            <a:extLst>
              <a:ext uri="{FF2B5EF4-FFF2-40B4-BE49-F238E27FC236}">
                <a16:creationId xmlns:a16="http://schemas.microsoft.com/office/drawing/2014/main" id="{96A0E8B4-C64C-C326-AEA7-F90789579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8" y="3901440"/>
            <a:ext cx="3019357" cy="2306320"/>
          </a:xfrm>
          <a:prstGeom prst="roundRect">
            <a:avLst/>
          </a:prstGeom>
        </p:spPr>
      </p:pic>
      <p:pic>
        <p:nvPicPr>
          <p:cNvPr id="19" name="Imagem 18" descr="Uma imagem contendo no interior, comida, mesa, prato&#10;&#10;Descrição gerada automaticamente">
            <a:extLst>
              <a:ext uri="{FF2B5EF4-FFF2-40B4-BE49-F238E27FC236}">
                <a16:creationId xmlns:a16="http://schemas.microsoft.com/office/drawing/2014/main" id="{EC652A2A-E2B1-C3F1-DBD6-42742264F9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2"/>
          <a:stretch/>
        </p:blipFill>
        <p:spPr>
          <a:xfrm>
            <a:off x="4213011" y="3919088"/>
            <a:ext cx="3132667" cy="2288672"/>
          </a:xfrm>
          <a:prstGeom prst="roundRect">
            <a:avLst/>
          </a:prstGeom>
        </p:spPr>
      </p:pic>
      <p:pic>
        <p:nvPicPr>
          <p:cNvPr id="21" name="Imagem 20" descr="Uma imagem contendo cadeira, mesa, cerca, verde&#10;&#10;Descrição gerada automaticamente">
            <a:extLst>
              <a:ext uri="{FF2B5EF4-FFF2-40B4-BE49-F238E27FC236}">
                <a16:creationId xmlns:a16="http://schemas.microsoft.com/office/drawing/2014/main" id="{95A0D6CA-CFEF-998F-D775-3AF4E1417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7"/>
          <a:stretch/>
        </p:blipFill>
        <p:spPr>
          <a:xfrm>
            <a:off x="7477760" y="1205162"/>
            <a:ext cx="3058160" cy="2560320"/>
          </a:xfrm>
          <a:prstGeom prst="roundRect">
            <a:avLst/>
          </a:prstGeom>
        </p:spPr>
      </p:pic>
      <p:pic>
        <p:nvPicPr>
          <p:cNvPr id="23" name="Imagem 22" descr="Uma imagem contendo deitado, surfando, banana, praia&#10;&#10;Descrição gerada automaticamente">
            <a:extLst>
              <a:ext uri="{FF2B5EF4-FFF2-40B4-BE49-F238E27FC236}">
                <a16:creationId xmlns:a16="http://schemas.microsoft.com/office/drawing/2014/main" id="{8B8D143D-887C-2254-7FC9-27151C6DF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760" y="3914140"/>
            <a:ext cx="3058160" cy="2293620"/>
          </a:xfrm>
          <a:prstGeom prst="roundRect">
            <a:avLst/>
          </a:prstGeom>
        </p:spPr>
      </p:pic>
      <p:pic>
        <p:nvPicPr>
          <p:cNvPr id="24" name="Imagem 23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542816B4-B0C5-AC21-7B01-2F4B7B8A8C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6BCA3D4C-688B-89DA-58A5-FDAD365D9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60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homem, mesa, em pé, jovem&#10;&#10;Descrição gerada automaticamente">
            <a:extLst>
              <a:ext uri="{FF2B5EF4-FFF2-40B4-BE49-F238E27FC236}">
                <a16:creationId xmlns:a16="http://schemas.microsoft.com/office/drawing/2014/main" id="{C2709DFC-0AF4-9081-A0AF-378CE5915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927232"/>
            <a:ext cx="6786880" cy="5569818"/>
          </a:xfrm>
          <a:prstGeom prst="flowChartAlternateProcess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0449DA3-0E5F-2965-49C5-4F80DDF27523}"/>
              </a:ext>
            </a:extLst>
          </p:cNvPr>
          <p:cNvSpPr txBox="1"/>
          <p:nvPr/>
        </p:nvSpPr>
        <p:spPr>
          <a:xfrm>
            <a:off x="426719" y="316563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4. PREPARAÇÃO PARA PONTOS LOCALIZADOS OU DE DIFÍCIL ACESSO 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21BAC8D-FDE8-DADA-9672-C08E5A92B0BA}"/>
              </a:ext>
            </a:extLst>
          </p:cNvPr>
          <p:cNvSpPr/>
          <p:nvPr/>
        </p:nvSpPr>
        <p:spPr>
          <a:xfrm>
            <a:off x="7884160" y="927232"/>
            <a:ext cx="4043680" cy="55698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C60072-143D-BB0A-DDE8-C502B9453DF9}"/>
              </a:ext>
            </a:extLst>
          </p:cNvPr>
          <p:cNvSpPr txBox="1"/>
          <p:nvPr/>
        </p:nvSpPr>
        <p:spPr>
          <a:xfrm>
            <a:off x="8107681" y="1910080"/>
            <a:ext cx="365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A preparação de superfície em pontos localizados deve ser feita de maneira a ancorar o esquema de pintura de reparo tanto no metal quanto nos seus arredores.</a:t>
            </a:r>
          </a:p>
        </p:txBody>
      </p:sp>
      <p:pic>
        <p:nvPicPr>
          <p:cNvPr id="9" name="Imagem 8" descr="Uma imagem contendo mesa, comida, papel, tigela&#10;&#10;Descrição gerada automaticamente">
            <a:extLst>
              <a:ext uri="{FF2B5EF4-FFF2-40B4-BE49-F238E27FC236}">
                <a16:creationId xmlns:a16="http://schemas.microsoft.com/office/drawing/2014/main" id="{F9FDD515-72BD-CC58-1432-AD1E9F23A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885557" y="2731436"/>
            <a:ext cx="3921761" cy="3921761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Imagem 1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14C3B347-A5CF-62F3-335B-56456520A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5B4AAC9-6E73-ED5B-D113-5CA50BED1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49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essoa, homem, pequeno, vestindo&#10;&#10;Descrição gerada automaticamente">
            <a:extLst>
              <a:ext uri="{FF2B5EF4-FFF2-40B4-BE49-F238E27FC236}">
                <a16:creationId xmlns:a16="http://schemas.microsoft.com/office/drawing/2014/main" id="{7AF11A91-D34E-E3E3-EC05-4DC7FCA979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r="24198" b="9361"/>
          <a:stretch/>
        </p:blipFill>
        <p:spPr>
          <a:xfrm rot="5400000">
            <a:off x="858953" y="342597"/>
            <a:ext cx="5607451" cy="6776721"/>
          </a:xfrm>
          <a:prstGeom prst="round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0449DA3-0E5F-2965-49C5-4F80DDF27523}"/>
              </a:ext>
            </a:extLst>
          </p:cNvPr>
          <p:cNvSpPr txBox="1"/>
          <p:nvPr/>
        </p:nvSpPr>
        <p:spPr>
          <a:xfrm>
            <a:off x="426719" y="316563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4. PREPARAÇÃO PARA PONTOS LOCALIZADOS OU DE DIFÍCIL ACESSO 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21BAC8D-FDE8-DADA-9672-C08E5A92B0BA}"/>
              </a:ext>
            </a:extLst>
          </p:cNvPr>
          <p:cNvSpPr/>
          <p:nvPr/>
        </p:nvSpPr>
        <p:spPr>
          <a:xfrm>
            <a:off x="7884160" y="927232"/>
            <a:ext cx="4043680" cy="55698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C60072-143D-BB0A-DDE8-C502B9453DF9}"/>
              </a:ext>
            </a:extLst>
          </p:cNvPr>
          <p:cNvSpPr txBox="1"/>
          <p:nvPr/>
        </p:nvSpPr>
        <p:spPr>
          <a:xfrm>
            <a:off x="8107681" y="1910080"/>
            <a:ext cx="365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O uso da ferramenta com cerdas rotativas e com barra aceleradora é capaz de gerar grau de limpeza e perfil de rugosidade em áreas críticas tais como arestas.</a:t>
            </a:r>
          </a:p>
          <a:p>
            <a:pPr algn="just"/>
            <a:endParaRPr lang="pt-BR" sz="2400" dirty="0"/>
          </a:p>
          <a:p>
            <a:pPr algn="just"/>
            <a:endParaRPr lang="pt-BR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DA10B1-D21B-FE25-39BB-CEFC151D9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73" b="12473"/>
          <a:stretch/>
        </p:blipFill>
        <p:spPr>
          <a:xfrm>
            <a:off x="111759" y="665480"/>
            <a:ext cx="2489200" cy="2489200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FF9406F-B95D-E2F8-76C9-71A97DF27058}"/>
              </a:ext>
            </a:extLst>
          </p:cNvPr>
          <p:cNvSpPr txBox="1"/>
          <p:nvPr/>
        </p:nvSpPr>
        <p:spPr>
          <a:xfrm>
            <a:off x="7900042" y="1219200"/>
            <a:ext cx="404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FERRAMENTA COM CERDAS</a:t>
            </a:r>
          </a:p>
        </p:txBody>
      </p:sp>
      <p:pic>
        <p:nvPicPr>
          <p:cNvPr id="11" name="Imagem 10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DDC2A56F-4C9F-01C4-094E-5E6718517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CAF9051-C080-090A-3805-249465A8D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37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no interior, mesa, xícara, hidrante&#10;&#10;Descrição gerada automaticamente">
            <a:extLst>
              <a:ext uri="{FF2B5EF4-FFF2-40B4-BE49-F238E27FC236}">
                <a16:creationId xmlns:a16="http://schemas.microsoft.com/office/drawing/2014/main" id="{26C7EB20-E0EF-08DB-461E-A461574DC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0"/>
          <a:stretch/>
        </p:blipFill>
        <p:spPr>
          <a:xfrm>
            <a:off x="274317" y="905038"/>
            <a:ext cx="6776722" cy="5614205"/>
          </a:xfrm>
          <a:prstGeom prst="round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0449DA3-0E5F-2965-49C5-4F80DDF27523}"/>
              </a:ext>
            </a:extLst>
          </p:cNvPr>
          <p:cNvSpPr txBox="1"/>
          <p:nvPr/>
        </p:nvSpPr>
        <p:spPr>
          <a:xfrm>
            <a:off x="426719" y="316563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4. PREPARAÇÃO PARA PONTOS LOCALIZADOS OU DE DIFÍCIL ACESSO 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21BAC8D-FDE8-DADA-9672-C08E5A92B0BA}"/>
              </a:ext>
            </a:extLst>
          </p:cNvPr>
          <p:cNvSpPr/>
          <p:nvPr/>
        </p:nvSpPr>
        <p:spPr>
          <a:xfrm>
            <a:off x="7884160" y="927232"/>
            <a:ext cx="4043680" cy="55698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C60072-143D-BB0A-DDE8-C502B9453DF9}"/>
              </a:ext>
            </a:extLst>
          </p:cNvPr>
          <p:cNvSpPr txBox="1"/>
          <p:nvPr/>
        </p:nvSpPr>
        <p:spPr>
          <a:xfrm>
            <a:off x="8107681" y="1910080"/>
            <a:ext cx="365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A ferramenta demanda, por parte do operador, treinamento adequado que aborda posicionamento </a:t>
            </a:r>
            <a:r>
              <a:rPr lang="pt-BR" sz="2400"/>
              <a:t>correto da </a:t>
            </a:r>
            <a:r>
              <a:rPr lang="pt-BR" sz="2400" dirty="0"/>
              <a:t>ferramenta. Esses pontos aumentam a durabilidade das cerdas e do próprio equipamento.</a:t>
            </a:r>
          </a:p>
        </p:txBody>
      </p:sp>
      <p:pic>
        <p:nvPicPr>
          <p:cNvPr id="8" name="Imagem 7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20AB081B-13C0-3CB6-5860-93E2FE2A4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AD445C2-EEE5-60D4-9420-94657C8D5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80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mesa, comida, bolsa, banana&#10;&#10;Descrição gerada automaticamente">
            <a:extLst>
              <a:ext uri="{FF2B5EF4-FFF2-40B4-BE49-F238E27FC236}">
                <a16:creationId xmlns:a16="http://schemas.microsoft.com/office/drawing/2014/main" id="{7A04071D-2FC7-0AEA-8E63-975382DB7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/>
          <a:stretch/>
        </p:blipFill>
        <p:spPr>
          <a:xfrm>
            <a:off x="274318" y="915600"/>
            <a:ext cx="6776721" cy="5593081"/>
          </a:xfrm>
          <a:prstGeom prst="round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0449DA3-0E5F-2965-49C5-4F80DDF27523}"/>
              </a:ext>
            </a:extLst>
          </p:cNvPr>
          <p:cNvSpPr txBox="1"/>
          <p:nvPr/>
        </p:nvSpPr>
        <p:spPr>
          <a:xfrm>
            <a:off x="426719" y="316563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4. PREPARAÇÃO PARA PONTOS LOCALIZADOS OU DE DIFÍCIL ACESSO 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21BAC8D-FDE8-DADA-9672-C08E5A92B0BA}"/>
              </a:ext>
            </a:extLst>
          </p:cNvPr>
          <p:cNvSpPr/>
          <p:nvPr/>
        </p:nvSpPr>
        <p:spPr>
          <a:xfrm>
            <a:off x="7884160" y="927232"/>
            <a:ext cx="4043680" cy="55698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C60072-143D-BB0A-DDE8-C502B9453DF9}"/>
              </a:ext>
            </a:extLst>
          </p:cNvPr>
          <p:cNvSpPr txBox="1"/>
          <p:nvPr/>
        </p:nvSpPr>
        <p:spPr>
          <a:xfrm>
            <a:off x="8107681" y="1910080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O uso correto confere padrão de limpeza e perfil de rugosidade na região de cordão de solda.</a:t>
            </a:r>
          </a:p>
        </p:txBody>
      </p:sp>
      <p:pic>
        <p:nvPicPr>
          <p:cNvPr id="8" name="Imagem 7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431D198A-092C-4A26-69A9-71FB02564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BE7EEB4-4802-EDDC-068D-B585605E9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52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Mesa com pratos de comida&#10;&#10;Descrição gerada automaticamente">
            <a:extLst>
              <a:ext uri="{FF2B5EF4-FFF2-40B4-BE49-F238E27FC236}">
                <a16:creationId xmlns:a16="http://schemas.microsoft.com/office/drawing/2014/main" id="{365D054E-B2C9-12AC-1E77-8B72DFA85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89" y="912262"/>
            <a:ext cx="7426424" cy="5569818"/>
          </a:xfrm>
          <a:prstGeom prst="round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21BAC8D-FDE8-DADA-9672-C08E5A92B0BA}"/>
              </a:ext>
            </a:extLst>
          </p:cNvPr>
          <p:cNvSpPr/>
          <p:nvPr/>
        </p:nvSpPr>
        <p:spPr>
          <a:xfrm>
            <a:off x="7884160" y="927232"/>
            <a:ext cx="4043680" cy="555484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C60072-143D-BB0A-DDE8-C502B9453DF9}"/>
              </a:ext>
            </a:extLst>
          </p:cNvPr>
          <p:cNvSpPr txBox="1"/>
          <p:nvPr/>
        </p:nvSpPr>
        <p:spPr>
          <a:xfrm>
            <a:off x="8087360" y="1178560"/>
            <a:ext cx="3657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A qualidade da preparação de superfície é revelada na integridade de um revestimento sobre ela aplicado.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Um dos cenários mais comuns são pisos, onde normalmente há acúmulo de água associados a impacto e abrasão.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38EB3DC-6E1E-EC99-4FD8-1EE192A570CB}"/>
              </a:ext>
            </a:extLst>
          </p:cNvPr>
          <p:cNvSpPr txBox="1"/>
          <p:nvPr/>
        </p:nvSpPr>
        <p:spPr>
          <a:xfrm>
            <a:off x="528319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1. PANORAMA DA PREPARAÇÃO DE SUPEFÍCIE E SUAS IMPLICAÇÕES </a:t>
            </a:r>
          </a:p>
        </p:txBody>
      </p:sp>
      <p:pic>
        <p:nvPicPr>
          <p:cNvPr id="10" name="Imagem 9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D95B0751-0A3B-008C-2AC4-F223BE5F6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42D3F53-A73D-766C-40C2-EDFA3D17F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56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0449DA3-0E5F-2965-49C5-4F80DDF27523}"/>
              </a:ext>
            </a:extLst>
          </p:cNvPr>
          <p:cNvSpPr txBox="1"/>
          <p:nvPr/>
        </p:nvSpPr>
        <p:spPr>
          <a:xfrm>
            <a:off x="426719" y="316563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4. PREPARAÇÃO PARA PONTOS LOCALIZADOS OU DE DIFÍCIL ACESSO </a:t>
            </a:r>
          </a:p>
        </p:txBody>
      </p:sp>
      <p:pic>
        <p:nvPicPr>
          <p:cNvPr id="8" name="Imagem 7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9DC72A64-0128-DFDA-CAD5-BC99C1491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757A8BF-EB98-C22E-1A1D-69C133859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  <p:pic>
        <p:nvPicPr>
          <p:cNvPr id="11" name="Imagem 10" descr="Mão segurando um relógio&#10;&#10;Descrição gerada automaticamente com confiança baixa">
            <a:extLst>
              <a:ext uri="{FF2B5EF4-FFF2-40B4-BE49-F238E27FC236}">
                <a16:creationId xmlns:a16="http://schemas.microsoft.com/office/drawing/2014/main" id="{B71CD53E-21F4-F8AF-E37A-A336E2B75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81" y="1757064"/>
            <a:ext cx="5419489" cy="4064617"/>
          </a:xfrm>
          <a:prstGeom prst="roundRect">
            <a:avLst/>
          </a:prstGeom>
        </p:spPr>
      </p:pic>
      <p:pic>
        <p:nvPicPr>
          <p:cNvPr id="13" name="Imagem 12" descr="Par de sapatos&#10;&#10;Descrição gerada automaticamente com confiança baixa">
            <a:extLst>
              <a:ext uri="{FF2B5EF4-FFF2-40B4-BE49-F238E27FC236}">
                <a16:creationId xmlns:a16="http://schemas.microsoft.com/office/drawing/2014/main" id="{6DBD238A-5301-8500-00D9-E24768249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4" y="1757064"/>
            <a:ext cx="5419488" cy="406461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82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0449DA3-0E5F-2965-49C5-4F80DDF27523}"/>
              </a:ext>
            </a:extLst>
          </p:cNvPr>
          <p:cNvSpPr txBox="1"/>
          <p:nvPr/>
        </p:nvSpPr>
        <p:spPr>
          <a:xfrm>
            <a:off x="426719" y="316563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5. CONSIDERAÇÕES FINAIS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C60072-143D-BB0A-DDE8-C502B9453DF9}"/>
              </a:ext>
            </a:extLst>
          </p:cNvPr>
          <p:cNvSpPr txBox="1"/>
          <p:nvPr/>
        </p:nvSpPr>
        <p:spPr>
          <a:xfrm>
            <a:off x="965200" y="1036320"/>
            <a:ext cx="7010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Por melhor que seja o revestimento, seu desempenho dependerá </a:t>
            </a:r>
            <a:r>
              <a:rPr lang="pt-BR" sz="2400" b="1" dirty="0"/>
              <a:t>sempre</a:t>
            </a:r>
            <a:r>
              <a:rPr lang="pt-BR" sz="2400" dirty="0"/>
              <a:t> da preparação de superfície adequada.</a:t>
            </a:r>
          </a:p>
          <a:p>
            <a:pPr algn="just"/>
            <a:endParaRPr lang="pt-BR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Há fundamentos e melhores práticas que devem ser seguidos, independente do ferramental e da sofisticação de preparação.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E2A59DF-380B-FFAF-A555-BEA0638D9B42}"/>
              </a:ext>
            </a:extLst>
          </p:cNvPr>
          <p:cNvSpPr txBox="1"/>
          <p:nvPr/>
        </p:nvSpPr>
        <p:spPr>
          <a:xfrm>
            <a:off x="965200" y="3900677"/>
            <a:ext cx="106567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Embora a inspeção visual ofereça bom indicativo de qualidade durante a preparação de superfície, medições de rugosidade, teor de sais solúveis e intensidade de </a:t>
            </a:r>
            <a:r>
              <a:rPr lang="pt-BR" sz="2400" i="1" dirty="0"/>
              <a:t>flash rust </a:t>
            </a:r>
            <a:r>
              <a:rPr lang="pt-BR" sz="2400" dirty="0"/>
              <a:t>não podem ser dispensadas.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Treinamento e reciclagem da equipe de operação, dos inspetores e da fiscalização é fundamental, pois as tecnologias de preparação de superfície estão em constante avanço.</a:t>
            </a:r>
          </a:p>
        </p:txBody>
      </p:sp>
      <p:pic>
        <p:nvPicPr>
          <p:cNvPr id="9" name="Imagem 8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D20F12A3-DE0B-35ED-DF8B-A1836E9C2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89D6D5F-1B79-798D-E515-8C892D194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  <p:pic>
        <p:nvPicPr>
          <p:cNvPr id="12" name="Imagem 11" descr="Uma imagem contendo objeto, estacionamento, celular, mesa&#10;&#10;Descrição gerada automaticamente">
            <a:extLst>
              <a:ext uri="{FF2B5EF4-FFF2-40B4-BE49-F238E27FC236}">
                <a16:creationId xmlns:a16="http://schemas.microsoft.com/office/drawing/2014/main" id="{7324BD46-7E35-02B7-04EC-87603C58D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23" y="1112768"/>
            <a:ext cx="3366347" cy="252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14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3228CBEE-E098-7BC4-ACF4-113AAEBDA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952750"/>
            <a:ext cx="4800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56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ao ar livre, mesa, banco, calçada&#10;&#10;Descrição gerada automaticamente">
            <a:extLst>
              <a:ext uri="{FF2B5EF4-FFF2-40B4-BE49-F238E27FC236}">
                <a16:creationId xmlns:a16="http://schemas.microsoft.com/office/drawing/2014/main" id="{EB1739DB-659F-1219-0650-0068233E0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927232"/>
            <a:ext cx="7426424" cy="5569818"/>
          </a:xfrm>
          <a:prstGeom prst="round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8D9DBA7-6FA7-DD3C-19A5-4A3B132DB9FD}"/>
              </a:ext>
            </a:extLst>
          </p:cNvPr>
          <p:cNvSpPr txBox="1"/>
          <p:nvPr/>
        </p:nvSpPr>
        <p:spPr>
          <a:xfrm>
            <a:off x="528319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1. PANORAMA DA PREPARAÇÃO DE SUPEFÍCIE E SUAS IMPLICAÇÕES 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FB3A75F-0F1B-1D72-A3F4-7C65C32C88A9}"/>
              </a:ext>
            </a:extLst>
          </p:cNvPr>
          <p:cNvSpPr/>
          <p:nvPr/>
        </p:nvSpPr>
        <p:spPr>
          <a:xfrm>
            <a:off x="7884160" y="927232"/>
            <a:ext cx="4043680" cy="555484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FE55ECA-4281-E61F-3E04-854A82670630}"/>
              </a:ext>
            </a:extLst>
          </p:cNvPr>
          <p:cNvSpPr txBox="1"/>
          <p:nvPr/>
        </p:nvSpPr>
        <p:spPr>
          <a:xfrm>
            <a:off x="8087360" y="1178560"/>
            <a:ext cx="365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  <a:p>
            <a:pPr algn="just"/>
            <a:r>
              <a:rPr lang="pt-BR" sz="2400" dirty="0"/>
              <a:t>Outra região crítica é a de estruturas e vigas, onde arestas e geometrias mais complexas determinam o início e a propagação da falha.</a:t>
            </a:r>
          </a:p>
        </p:txBody>
      </p:sp>
      <p:pic>
        <p:nvPicPr>
          <p:cNvPr id="14" name="Imagem 13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6C753019-E9FB-9481-4F79-5DAEB55B8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B896404-EECD-4828-8F4E-72BC568BE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30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edifício, grama, pedaço, banco&#10;&#10;Descrição gerada automaticamente">
            <a:extLst>
              <a:ext uri="{FF2B5EF4-FFF2-40B4-BE49-F238E27FC236}">
                <a16:creationId xmlns:a16="http://schemas.microsoft.com/office/drawing/2014/main" id="{C0F691AB-BADD-E27A-A845-B6854CF4B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9" y="927230"/>
            <a:ext cx="7406462" cy="5554847"/>
          </a:xfrm>
          <a:prstGeom prst="round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8D9DBA7-6FA7-DD3C-19A5-4A3B132DB9FD}"/>
              </a:ext>
            </a:extLst>
          </p:cNvPr>
          <p:cNvSpPr txBox="1"/>
          <p:nvPr/>
        </p:nvSpPr>
        <p:spPr>
          <a:xfrm>
            <a:off x="528319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1. PANORAMA DA PREPARAÇÃO DE SUPEFÍCIE E SUAS IMPLICAÇÕES 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FB3A75F-0F1B-1D72-A3F4-7C65C32C88A9}"/>
              </a:ext>
            </a:extLst>
          </p:cNvPr>
          <p:cNvSpPr/>
          <p:nvPr/>
        </p:nvSpPr>
        <p:spPr>
          <a:xfrm>
            <a:off x="7884160" y="927232"/>
            <a:ext cx="4043680" cy="555484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FE55ECA-4281-E61F-3E04-854A82670630}"/>
              </a:ext>
            </a:extLst>
          </p:cNvPr>
          <p:cNvSpPr txBox="1"/>
          <p:nvPr/>
        </p:nvSpPr>
        <p:spPr>
          <a:xfrm>
            <a:off x="8087360" y="117856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  <a:p>
            <a:pPr algn="just"/>
            <a:r>
              <a:rPr lang="pt-BR" sz="2400" dirty="0"/>
              <a:t>Mesmo em pequenos reparos na pintura, a preparação de superfície pobre é a causa de corrosão reincidente.</a:t>
            </a:r>
          </a:p>
        </p:txBody>
      </p:sp>
      <p:pic>
        <p:nvPicPr>
          <p:cNvPr id="5" name="Imagem 4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826CE4C1-1BD7-FF27-D5D1-C32BCB3AC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F01E4A9-3CE1-D888-5E2A-A3241BC0D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06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fatia, comida, pizza, pedaço&#10;&#10;Descrição gerada automaticamente">
            <a:extLst>
              <a:ext uri="{FF2B5EF4-FFF2-40B4-BE49-F238E27FC236}">
                <a16:creationId xmlns:a16="http://schemas.microsoft.com/office/drawing/2014/main" id="{F735B54A-8B68-C7F4-0AEB-51254B986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8" y="927230"/>
            <a:ext cx="7406463" cy="5554847"/>
          </a:xfrm>
          <a:prstGeom prst="round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8D9DBA7-6FA7-DD3C-19A5-4A3B132DB9FD}"/>
              </a:ext>
            </a:extLst>
          </p:cNvPr>
          <p:cNvSpPr txBox="1"/>
          <p:nvPr/>
        </p:nvSpPr>
        <p:spPr>
          <a:xfrm>
            <a:off x="528319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1. PANORAMA DA PREPARAÇÃO DE SUPEFÍCIE E SUAS IMPLICAÇÕES 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FB3A75F-0F1B-1D72-A3F4-7C65C32C88A9}"/>
              </a:ext>
            </a:extLst>
          </p:cNvPr>
          <p:cNvSpPr/>
          <p:nvPr/>
        </p:nvSpPr>
        <p:spPr>
          <a:xfrm>
            <a:off x="7884160" y="927232"/>
            <a:ext cx="4043680" cy="555484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FE55ECA-4281-E61F-3E04-854A82670630}"/>
              </a:ext>
            </a:extLst>
          </p:cNvPr>
          <p:cNvSpPr txBox="1"/>
          <p:nvPr/>
        </p:nvSpPr>
        <p:spPr>
          <a:xfrm>
            <a:off x="8087360" y="1178560"/>
            <a:ext cx="365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  <a:p>
            <a:pPr algn="just"/>
            <a:r>
              <a:rPr lang="pt-BR" sz="2400" dirty="0"/>
              <a:t>A aplicação de qualquer revestimento sobre área não preparada de maneira adequada acaba conferindo efeito paliativo na busca da integridade.</a:t>
            </a:r>
          </a:p>
        </p:txBody>
      </p:sp>
      <p:pic>
        <p:nvPicPr>
          <p:cNvPr id="8" name="Imagem 7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18A52D61-FB1B-C434-0FEE-01FBC4FFC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D5B3A52-59E1-F2D3-C6DA-5E94717A8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41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B728572-9DA0-81A4-C762-C8053712D38A}"/>
              </a:ext>
            </a:extLst>
          </p:cNvPr>
          <p:cNvSpPr txBox="1"/>
          <p:nvPr/>
        </p:nvSpPr>
        <p:spPr>
          <a:xfrm>
            <a:off x="528319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2. FUNDAMENTOS 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EEBA078-48E6-702B-AC3A-54FC0B5955B5}"/>
              </a:ext>
            </a:extLst>
          </p:cNvPr>
          <p:cNvSpPr/>
          <p:nvPr/>
        </p:nvSpPr>
        <p:spPr>
          <a:xfrm>
            <a:off x="7884160" y="927232"/>
            <a:ext cx="4043680" cy="282180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3A17A94-EB3F-43FA-DB4B-EA9CABCAD29E}"/>
              </a:ext>
            </a:extLst>
          </p:cNvPr>
          <p:cNvSpPr txBox="1"/>
          <p:nvPr/>
        </p:nvSpPr>
        <p:spPr>
          <a:xfrm>
            <a:off x="8087360" y="117856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Antes de gerar padrão de limpeza e rugosidade no metal, é fundamental a remoção de todo material solto e oleoso que possa comprometer a aderência.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1E03C3F-5539-3447-3821-71DABF3EE733}"/>
              </a:ext>
            </a:extLst>
          </p:cNvPr>
          <p:cNvSpPr txBox="1"/>
          <p:nvPr/>
        </p:nvSpPr>
        <p:spPr>
          <a:xfrm>
            <a:off x="528319" y="1469991"/>
            <a:ext cx="569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LAVAGEM COM ÁGUA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99E353A-5234-B3D9-36B2-E2A23A47694D}"/>
              </a:ext>
            </a:extLst>
          </p:cNvPr>
          <p:cNvSpPr txBox="1"/>
          <p:nvPr/>
        </p:nvSpPr>
        <p:spPr>
          <a:xfrm>
            <a:off x="528319" y="2028791"/>
            <a:ext cx="569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DESENGRAXE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2CCED21-4F21-0A15-3D18-09D438EA561D}"/>
              </a:ext>
            </a:extLst>
          </p:cNvPr>
          <p:cNvSpPr txBox="1"/>
          <p:nvPr/>
        </p:nvSpPr>
        <p:spPr>
          <a:xfrm>
            <a:off x="528319" y="2557111"/>
            <a:ext cx="569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REMOÇÃO DE PÓ E PARTICULADOS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94FD0F1-5D99-D054-7DCC-2A757F0BD2C0}"/>
              </a:ext>
            </a:extLst>
          </p:cNvPr>
          <p:cNvSpPr txBox="1"/>
          <p:nvPr/>
        </p:nvSpPr>
        <p:spPr>
          <a:xfrm>
            <a:off x="528319" y="3085431"/>
            <a:ext cx="569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DESINCRUSTAÇÃO </a:t>
            </a:r>
          </a:p>
        </p:txBody>
      </p:sp>
      <p:pic>
        <p:nvPicPr>
          <p:cNvPr id="10" name="Imagem 9" descr="Uma imagem contendo ao ar livre, água, barco, mesa&#10;&#10;Descrição gerada automaticamente">
            <a:extLst>
              <a:ext uri="{FF2B5EF4-FFF2-40B4-BE49-F238E27FC236}">
                <a16:creationId xmlns:a16="http://schemas.microsoft.com/office/drawing/2014/main" id="{00ABB9E3-AE76-EC9E-FF90-EC5D0D641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20" y="4236358"/>
            <a:ext cx="2794000" cy="2095500"/>
          </a:xfrm>
          <a:prstGeom prst="roundRect">
            <a:avLst/>
          </a:prstGeom>
        </p:spPr>
      </p:pic>
      <p:pic>
        <p:nvPicPr>
          <p:cNvPr id="11" name="Imagem 10" descr="Uma imagem contendo no interior, pessoa, edifício, piso&#10;&#10;Descrição gerada automaticamente">
            <a:extLst>
              <a:ext uri="{FF2B5EF4-FFF2-40B4-BE49-F238E27FC236}">
                <a16:creationId xmlns:a16="http://schemas.microsoft.com/office/drawing/2014/main" id="{56E31B6D-4712-652E-A70E-3A843A360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1" t="117" r="34058" b="51454"/>
          <a:stretch/>
        </p:blipFill>
        <p:spPr>
          <a:xfrm>
            <a:off x="243839" y="4236358"/>
            <a:ext cx="2794000" cy="2095500"/>
          </a:xfrm>
          <a:prstGeom prst="roundRect">
            <a:avLst/>
          </a:prstGeom>
        </p:spPr>
      </p:pic>
      <p:pic>
        <p:nvPicPr>
          <p:cNvPr id="12" name="Imagem 11" descr="Uma imagem contendo edifício, ao ar livre, homem, em pé&#10;&#10;Descrição gerada automaticamente">
            <a:extLst>
              <a:ext uri="{FF2B5EF4-FFF2-40B4-BE49-F238E27FC236}">
                <a16:creationId xmlns:a16="http://schemas.microsoft.com/office/drawing/2014/main" id="{D4E797F7-81A2-FB11-3870-D37D4A54B8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7" b="33894"/>
          <a:stretch/>
        </p:blipFill>
        <p:spPr>
          <a:xfrm>
            <a:off x="6197601" y="4236359"/>
            <a:ext cx="2802127" cy="2095500"/>
          </a:xfrm>
          <a:prstGeom prst="roundRect">
            <a:avLst/>
          </a:prstGeom>
        </p:spPr>
      </p:pic>
      <p:pic>
        <p:nvPicPr>
          <p:cNvPr id="14" name="Imagem 13" descr="Uma imagem contendo pedaço, bolo, pizza, mesa&#10;&#10;Descrição gerada automaticamente">
            <a:extLst>
              <a:ext uri="{FF2B5EF4-FFF2-40B4-BE49-F238E27FC236}">
                <a16:creationId xmlns:a16="http://schemas.microsoft.com/office/drawing/2014/main" id="{3CF1B664-FC9C-115E-F815-962392FC0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482" y="4236358"/>
            <a:ext cx="2794000" cy="2095500"/>
          </a:xfrm>
          <a:prstGeom prst="roundRect">
            <a:avLst/>
          </a:prstGeom>
        </p:spPr>
      </p:pic>
      <p:pic>
        <p:nvPicPr>
          <p:cNvPr id="15" name="Imagem 14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EC51EBB2-0BF1-3B5E-299F-E486BFD17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CAD1E5E-73B0-AA0F-8A25-680298C38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04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834AAF2-1694-B1D6-E214-B5C13F43D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87"/>
          <a:stretch/>
        </p:blipFill>
        <p:spPr>
          <a:xfrm>
            <a:off x="264158" y="927230"/>
            <a:ext cx="7005411" cy="5554846"/>
          </a:xfrm>
          <a:prstGeom prst="round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3C1D866-4E26-DCF7-41B4-7A4DA12AD6B2}"/>
              </a:ext>
            </a:extLst>
          </p:cNvPr>
          <p:cNvSpPr txBox="1"/>
          <p:nvPr/>
        </p:nvSpPr>
        <p:spPr>
          <a:xfrm>
            <a:off x="528319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2. FUNDAMENTOS 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94162270-E4EB-E8AD-DE54-358A0476E45E}"/>
              </a:ext>
            </a:extLst>
          </p:cNvPr>
          <p:cNvSpPr/>
          <p:nvPr/>
        </p:nvSpPr>
        <p:spPr>
          <a:xfrm>
            <a:off x="7884162" y="981241"/>
            <a:ext cx="4043680" cy="555484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61A1A2-2C40-965A-3624-AB7DF311E3B8}"/>
              </a:ext>
            </a:extLst>
          </p:cNvPr>
          <p:cNvSpPr txBox="1"/>
          <p:nvPr/>
        </p:nvSpPr>
        <p:spPr>
          <a:xfrm>
            <a:off x="8087360" y="1671869"/>
            <a:ext cx="3657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A lavagem com água técnica (água com baixíssimo teor de sais solúveis) é procedimento fundamental de limpeza. O uso de jato de 5 mil </a:t>
            </a:r>
            <a:r>
              <a:rPr lang="pt-BR" sz="2400" dirty="0" err="1"/>
              <a:t>Psi</a:t>
            </a:r>
            <a:r>
              <a:rPr lang="pt-BR" sz="2400" dirty="0"/>
              <a:t> é ideal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Eventualmente, em áreas pequenas o uso de solvente para remoção de oleosidade pontual pode ser adequado.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392432-2ACF-CA13-5AC4-B0EA711E6C35}"/>
              </a:ext>
            </a:extLst>
          </p:cNvPr>
          <p:cNvSpPr txBox="1"/>
          <p:nvPr/>
        </p:nvSpPr>
        <p:spPr>
          <a:xfrm>
            <a:off x="8087360" y="1270000"/>
            <a:ext cx="363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LAVAGEM COM ÁGUA </a:t>
            </a:r>
          </a:p>
        </p:txBody>
      </p:sp>
      <p:pic>
        <p:nvPicPr>
          <p:cNvPr id="7" name="Imagem 6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CFBF86BD-217E-A58B-9805-7319EEBA3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4D39045-46DA-FE08-7B45-748EB51B8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05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D0D3FE-3E1D-EC9D-E182-5893CA930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12" y="921588"/>
            <a:ext cx="6999957" cy="556613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3C1D866-4E26-DCF7-41B4-7A4DA12AD6B2}"/>
              </a:ext>
            </a:extLst>
          </p:cNvPr>
          <p:cNvSpPr txBox="1"/>
          <p:nvPr/>
        </p:nvSpPr>
        <p:spPr>
          <a:xfrm>
            <a:off x="528319" y="321911"/>
            <a:ext cx="11195251" cy="36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6600"/>
                </a:solidFill>
                <a:latin typeface="Petrobras Sans" panose="020B0606020204030204" pitchFamily="34" charset="0"/>
              </a:rPr>
              <a:t>2. FUNDAMENTOS 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94162270-E4EB-E8AD-DE54-358A0476E45E}"/>
              </a:ext>
            </a:extLst>
          </p:cNvPr>
          <p:cNvSpPr/>
          <p:nvPr/>
        </p:nvSpPr>
        <p:spPr>
          <a:xfrm>
            <a:off x="7884162" y="981241"/>
            <a:ext cx="4043680" cy="555484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61A1A2-2C40-965A-3624-AB7DF311E3B8}"/>
              </a:ext>
            </a:extLst>
          </p:cNvPr>
          <p:cNvSpPr txBox="1"/>
          <p:nvPr/>
        </p:nvSpPr>
        <p:spPr>
          <a:xfrm>
            <a:off x="8087360" y="2103120"/>
            <a:ext cx="365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Na área industrial </a:t>
            </a:r>
            <a:r>
              <a:rPr lang="pt-BR" sz="2400" i="1" dirty="0"/>
              <a:t>offshore</a:t>
            </a:r>
            <a:r>
              <a:rPr lang="pt-BR" sz="2400" dirty="0"/>
              <a:t> é muito comum impureza e contaminação, o que torna primordial a lavagem com água </a:t>
            </a:r>
            <a:r>
              <a:rPr lang="pt-BR" sz="2400" b="1" dirty="0"/>
              <a:t>antes</a:t>
            </a:r>
            <a:r>
              <a:rPr lang="pt-BR" sz="2400" dirty="0"/>
              <a:t> e depois da preparação de superfície.</a:t>
            </a:r>
          </a:p>
          <a:p>
            <a:pPr algn="just"/>
            <a:endParaRPr lang="pt-BR" sz="2400" dirty="0"/>
          </a:p>
          <a:p>
            <a:pPr algn="just"/>
            <a:endParaRPr lang="pt-BR" sz="24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392432-2ACF-CA13-5AC4-B0EA711E6C35}"/>
              </a:ext>
            </a:extLst>
          </p:cNvPr>
          <p:cNvSpPr txBox="1"/>
          <p:nvPr/>
        </p:nvSpPr>
        <p:spPr>
          <a:xfrm>
            <a:off x="8087360" y="1270000"/>
            <a:ext cx="363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6600"/>
                </a:solidFill>
                <a:latin typeface="Petrobras Sans" panose="020B0606020204030204" pitchFamily="34" charset="0"/>
              </a:rPr>
              <a:t>LAVAGEM COM ÁGUA </a:t>
            </a:r>
          </a:p>
        </p:txBody>
      </p:sp>
      <p:pic>
        <p:nvPicPr>
          <p:cNvPr id="6" name="Imagem 5" descr="Desenho de pessoa e texto branco&#10;&#10;Descrição gerada automaticamente com confiança média">
            <a:extLst>
              <a:ext uri="{FF2B5EF4-FFF2-40B4-BE49-F238E27FC236}">
                <a16:creationId xmlns:a16="http://schemas.microsoft.com/office/drawing/2014/main" id="{D03DC239-0123-BE61-E3C9-5605E88EF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20" y="238459"/>
            <a:ext cx="1343660" cy="2665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DAF18D0-65CB-B2E1-AE88-9F87A8F02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9" y="238459"/>
            <a:ext cx="1346212" cy="3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81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83C82EA2FE65A4482BEFD491DCC1A58" ma:contentTypeVersion="16" ma:contentTypeDescription="Crie um novo documento." ma:contentTypeScope="" ma:versionID="bfb06926207607803ca83c7bf2b2fcfc">
  <xsd:schema xmlns:xsd="http://www.w3.org/2001/XMLSchema" xmlns:xs="http://www.w3.org/2001/XMLSchema" xmlns:p="http://schemas.microsoft.com/office/2006/metadata/properties" xmlns:ns2="b97fc7a9-9b8a-40e6-89b7-34746db62baf" xmlns:ns3="786bbeeb-c489-42bb-8da8-08ffc213d0b2" targetNamespace="http://schemas.microsoft.com/office/2006/metadata/properties" ma:root="true" ma:fieldsID="c932cbcf444991a8f42836e20f35a50c" ns2:_="" ns3:_="">
    <xsd:import namespace="b97fc7a9-9b8a-40e6-89b7-34746db62baf"/>
    <xsd:import namespace="786bbeeb-c489-42bb-8da8-08ffc213d0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fc7a9-9b8a-40e6-89b7-34746db62ba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30bef1c-cba7-45bd-a5ea-113c0d059864}" ma:internalName="TaxCatchAll" ma:showField="CatchAllData" ma:web="b97fc7a9-9b8a-40e6-89b7-34746db62b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bbeeb-c489-42bb-8da8-08ffc213d0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d566a8fd-94ed-4d49-8999-3a54f140f0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57B8DF-3745-4138-9E8E-6583B407BD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927830-9640-487A-924A-65E6D1639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fc7a9-9b8a-40e6-89b7-34746db62baf"/>
    <ds:schemaRef ds:uri="786bbeeb-c489-42bb-8da8-08ffc213d0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1206</Words>
  <Application>Microsoft Office PowerPoint</Application>
  <PresentationFormat>Widescreen</PresentationFormat>
  <Paragraphs>127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Petrobras Sans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Jeferson Leite de Oliveira</dc:creator>
  <cp:lastModifiedBy>Vinícius Alô</cp:lastModifiedBy>
  <cp:revision>15</cp:revision>
  <dcterms:created xsi:type="dcterms:W3CDTF">2023-06-13T13:11:18Z</dcterms:created>
  <dcterms:modified xsi:type="dcterms:W3CDTF">2023-06-19T17:59:10Z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5eb2d05-47c5-4b3e-9bd7-b47e03a10069_Enabled">
    <vt:lpwstr>true</vt:lpwstr>
  </property>
  <property fmtid="{D5CDD505-2E9C-101B-9397-08002B2CF9AE}" pid="3" name="MSIP_Label_d5eb2d05-47c5-4b3e-9bd7-b47e03a10069_SetDate">
    <vt:lpwstr>2023-06-14T16:24:41Z</vt:lpwstr>
  </property>
  <property fmtid="{D5CDD505-2E9C-101B-9397-08002B2CF9AE}" pid="4" name="MSIP_Label_d5eb2d05-47c5-4b3e-9bd7-b47e03a10069_Method">
    <vt:lpwstr>Privileged</vt:lpwstr>
  </property>
  <property fmtid="{D5CDD505-2E9C-101B-9397-08002B2CF9AE}" pid="5" name="MSIP_Label_d5eb2d05-47c5-4b3e-9bd7-b47e03a10069_Name">
    <vt:lpwstr>PETROBRAS Colaboradores</vt:lpwstr>
  </property>
  <property fmtid="{D5CDD505-2E9C-101B-9397-08002B2CF9AE}" pid="6" name="MSIP_Label_d5eb2d05-47c5-4b3e-9bd7-b47e03a10069_SiteId">
    <vt:lpwstr>5b6f6241-9a57-4be4-8e50-1dfa72e79a57</vt:lpwstr>
  </property>
  <property fmtid="{D5CDD505-2E9C-101B-9397-08002B2CF9AE}" pid="7" name="MSIP_Label_d5eb2d05-47c5-4b3e-9bd7-b47e03a10069_ActionId">
    <vt:lpwstr>57971e65-e5a1-45f9-bcdd-5fa092d42c4a</vt:lpwstr>
  </property>
  <property fmtid="{D5CDD505-2E9C-101B-9397-08002B2CF9AE}" pid="8" name="MSIP_Label_d5eb2d05-47c5-4b3e-9bd7-b47e03a10069_ContentBits">
    <vt:lpwstr>2</vt:lpwstr>
  </property>
  <property fmtid="{D5CDD505-2E9C-101B-9397-08002B2CF9AE}" pid="9" name="ClassificationContentMarkingFooterLocations">
    <vt:lpwstr>Tema do Office:8</vt:lpwstr>
  </property>
  <property fmtid="{D5CDD505-2E9C-101B-9397-08002B2CF9AE}" pid="10" name="ClassificationContentMarkingFooterText">
    <vt:lpwstr>INTERNA \ Força de Trabalho</vt:lpwstr>
  </property>
</Properties>
</file>