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8" r:id="rId11"/>
    <p:sldId id="263" r:id="rId12"/>
    <p:sldId id="267" r:id="rId13"/>
    <p:sldId id="264" r:id="rId14"/>
    <p:sldId id="269" r:id="rId15"/>
    <p:sldId id="271" r:id="rId16"/>
    <p:sldId id="272" r:id="rId17"/>
    <p:sldId id="274" r:id="rId18"/>
    <p:sldId id="273" r:id="rId19"/>
    <p:sldId id="275" r:id="rId20"/>
    <p:sldId id="276" r:id="rId21"/>
    <p:sldId id="277" r:id="rId22"/>
    <p:sldId id="278" r:id="rId23"/>
    <p:sldId id="282" r:id="rId24"/>
    <p:sldId id="279" r:id="rId25"/>
    <p:sldId id="280" r:id="rId26"/>
    <p:sldId id="281" r:id="rId27"/>
    <p:sldId id="283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0066FF"/>
    <a:srgbClr val="99FF66"/>
    <a:srgbClr val="5D24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49" autoAdjust="0"/>
    <p:restoredTop sz="94660"/>
  </p:normalViewPr>
  <p:slideViewPr>
    <p:cSldViewPr snapToGrid="0">
      <p:cViewPr varScale="1">
        <p:scale>
          <a:sx n="72" d="100"/>
          <a:sy n="72" d="100"/>
        </p:scale>
        <p:origin x="129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16606F-F3EE-4494-B886-CDB6AE99D8D9}" type="datetimeFigureOut">
              <a:rPr lang="pt-BR" smtClean="0"/>
              <a:pPr/>
              <a:t>19/06/2023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3DC2FF-BA7E-4139-8BBB-81DFF176D6B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9B1E3F-226E-47AB-AA16-17E27D4FCA7E}" type="datetimeFigureOut">
              <a:rPr lang="pt-BR" smtClean="0"/>
              <a:pPr/>
              <a:t>19/06/2023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F4982-A6B2-46A9-9189-667148D4DC8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" y="637"/>
            <a:ext cx="9142298" cy="68567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2950" y="2149706"/>
            <a:ext cx="7772400" cy="814161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0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</a:t>
            </a:r>
            <a:r>
              <a:rPr lang="en-US" dirty="0" err="1"/>
              <a:t>Apresentação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8650" y="3428999"/>
            <a:ext cx="5429250" cy="425453"/>
          </a:xfrm>
        </p:spPr>
        <p:txBody>
          <a:bodyPr/>
          <a:lstStyle>
            <a:lvl1pPr marL="0" indent="0" algn="l">
              <a:buNone/>
              <a:defRPr sz="2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Autor(es):</a:t>
            </a:r>
            <a:endParaRPr lang="en-US" dirty="0"/>
          </a:p>
        </p:txBody>
      </p:sp>
      <p:sp>
        <p:nvSpPr>
          <p:cNvPr id="10" name="Espaço Reservado para Imagem 3"/>
          <p:cNvSpPr>
            <a:spLocks noGrp="1"/>
          </p:cNvSpPr>
          <p:nvPr>
            <p:ph type="pic" sz="quarter" idx="13"/>
          </p:nvPr>
        </p:nvSpPr>
        <p:spPr>
          <a:xfrm>
            <a:off x="6817316" y="3050918"/>
            <a:ext cx="1698034" cy="1521082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 dirty="0"/>
          </a:p>
          <a:p>
            <a:endParaRPr lang="pt-BR" dirty="0"/>
          </a:p>
          <a:p>
            <a:r>
              <a:rPr lang="pt-BR" dirty="0"/>
              <a:t>Logo da empresa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07090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2906486"/>
            <a:ext cx="8131629" cy="299629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785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" y="3188"/>
            <a:ext cx="9142299" cy="685162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130879"/>
            <a:ext cx="7886700" cy="4046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F12E16-9977-4536-933F-DA1131F841A1}"/>
              </a:ext>
            </a:extLst>
          </p:cNvPr>
          <p:cNvSpPr txBox="1">
            <a:spLocks/>
          </p:cNvSpPr>
          <p:nvPr userDrawn="1"/>
        </p:nvSpPr>
        <p:spPr>
          <a:xfrm>
            <a:off x="422317" y="158982"/>
            <a:ext cx="8139792" cy="50618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984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oleObject" Target="../embeddings/oleObject2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PereiraAlex@akzonobel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source=images&amp;cd=&amp;cad=rja&amp;uact=8&amp;ved=0ahUKEwjKudCWxpvUAhWBxpQKHdfuDAYQjRwIBw&amp;url=http://nusteelfab.com/application-of-primers-paints-and-other-coatings/&amp;psig=AFQjCNETE5HryMKom8a4K9MDIxbOH0NnLQ&amp;ust=1496368755792083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809009"/>
            <a:ext cx="7772400" cy="1125907"/>
          </a:xfrm>
        </p:spPr>
        <p:txBody>
          <a:bodyPr/>
          <a:lstStyle/>
          <a:p>
            <a:r>
              <a:rPr lang="pt-BR" dirty="0"/>
              <a:t>Soluções em Revestimentos para Ambientes Desafiadores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15623" y="3923084"/>
            <a:ext cx="3324225" cy="638175"/>
          </a:xfrm>
        </p:spPr>
        <p:txBody>
          <a:bodyPr>
            <a:noAutofit/>
          </a:bodyPr>
          <a:lstStyle/>
          <a:p>
            <a:r>
              <a:rPr lang="pt-BR" sz="3000" dirty="0"/>
              <a:t>Alexandre Pereira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EBE9742-F7E5-603B-4C00-2967D9A3C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4797" y="3750892"/>
            <a:ext cx="3303403" cy="108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80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7158930-87AE-D960-7905-7DD486079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829" y="5459109"/>
            <a:ext cx="1803016" cy="584503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369B056A-8294-F174-8951-1363A9F35650}"/>
              </a:ext>
            </a:extLst>
          </p:cNvPr>
          <p:cNvSpPr txBox="1">
            <a:spLocks/>
          </p:cNvSpPr>
          <p:nvPr/>
        </p:nvSpPr>
        <p:spPr>
          <a:xfrm>
            <a:off x="1362075" y="417226"/>
            <a:ext cx="5495925" cy="6114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SISTEMA AEROSSOL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E4943E8-FAF8-0884-2C5D-ED548DC43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829" y="265620"/>
            <a:ext cx="592683" cy="7630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6F70292-FA04-4254-2AD1-CEC66D724915}"/>
              </a:ext>
            </a:extLst>
          </p:cNvPr>
          <p:cNvSpPr txBox="1">
            <a:spLocks/>
          </p:cNvSpPr>
          <p:nvPr/>
        </p:nvSpPr>
        <p:spPr>
          <a:xfrm>
            <a:off x="354912" y="1198276"/>
            <a:ext cx="5495926" cy="6114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Aumentando a Produtividade 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FAC158BC-A9B3-0BD2-E1EA-7BB86596E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248" y="1845976"/>
            <a:ext cx="7607989" cy="3438526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spcBef>
                <a:spcPts val="450"/>
              </a:spcBef>
              <a:buFont typeface="Wingdings" panose="05000000000000000000" pitchFamily="2" charset="2"/>
              <a:buChar char="Ø"/>
            </a:pPr>
            <a:r>
              <a:rPr lang="pt-BR" sz="2500" b="1" i="1" dirty="0">
                <a:latin typeface="+mn-lt"/>
              </a:rPr>
              <a:t> Uma série de desafios (</a:t>
            </a:r>
            <a:r>
              <a:rPr lang="pt-BR" sz="2500" b="1" i="1" dirty="0">
                <a:solidFill>
                  <a:schemeClr val="bg1"/>
                </a:solidFill>
                <a:highlight>
                  <a:srgbClr val="000080"/>
                </a:highlight>
                <a:latin typeface="+mn-lt"/>
              </a:rPr>
              <a:t>danos de transporte; soldagem; dificuldade ao acesso; restrição de equipamentos, métodos de aplicação e quantidade de material</a:t>
            </a:r>
            <a:r>
              <a:rPr lang="pt-BR" sz="2500" b="1" i="1" dirty="0">
                <a:latin typeface="+mn-lt"/>
              </a:rPr>
              <a:t>) dentro do segmento de </a:t>
            </a:r>
            <a:r>
              <a:rPr lang="pt-BR" sz="2500" b="1" i="1" u="sng" dirty="0">
                <a:latin typeface="+mn-lt"/>
              </a:rPr>
              <a:t>M&amp;R</a:t>
            </a:r>
            <a:r>
              <a:rPr lang="pt-BR" sz="2500" b="1" i="1" dirty="0">
                <a:latin typeface="+mn-lt"/>
              </a:rPr>
              <a:t> e </a:t>
            </a:r>
            <a:r>
              <a:rPr lang="pt-BR" sz="2500" b="1" i="1" u="sng" dirty="0">
                <a:latin typeface="+mn-lt"/>
              </a:rPr>
              <a:t>NB</a:t>
            </a:r>
            <a:r>
              <a:rPr lang="pt-BR" sz="2500" b="1" i="1" dirty="0">
                <a:latin typeface="+mn-lt"/>
              </a:rPr>
              <a:t> são encontrados devido à procura contínua de redução de custos, tempo do projeto e aumento da produtividade. </a:t>
            </a:r>
            <a:endParaRPr lang="en-GB" sz="2500" b="1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7782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7158930-87AE-D960-7905-7DD486079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829" y="5538175"/>
            <a:ext cx="1803016" cy="591289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369B056A-8294-F174-8951-1363A9F35650}"/>
              </a:ext>
            </a:extLst>
          </p:cNvPr>
          <p:cNvSpPr txBox="1">
            <a:spLocks/>
          </p:cNvSpPr>
          <p:nvPr/>
        </p:nvSpPr>
        <p:spPr>
          <a:xfrm>
            <a:off x="1362075" y="417226"/>
            <a:ext cx="5534025" cy="6114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SISTEMA AEROSSOL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E4943E8-FAF8-0884-2C5D-ED548DC43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829" y="286860"/>
            <a:ext cx="592683" cy="7630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C1885A5-6CD0-5351-CA35-1F02F6AFCE01}"/>
              </a:ext>
            </a:extLst>
          </p:cNvPr>
          <p:cNvSpPr txBox="1">
            <a:spLocks/>
          </p:cNvSpPr>
          <p:nvPr/>
        </p:nvSpPr>
        <p:spPr>
          <a:xfrm>
            <a:off x="354911" y="1198276"/>
            <a:ext cx="4293289" cy="6114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de Aplicação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69656C0-2E56-4A38-4EB0-CD706E9D99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" t="37920" r="4716" b="39972"/>
          <a:stretch/>
        </p:blipFill>
        <p:spPr bwMode="auto">
          <a:xfrm>
            <a:off x="354911" y="1722988"/>
            <a:ext cx="8303420" cy="170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271006C4-F7F2-4BEC-3040-93DE1673B7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9" t="36532" r="5672" b="36602"/>
          <a:stretch/>
        </p:blipFill>
        <p:spPr bwMode="auto">
          <a:xfrm>
            <a:off x="783511" y="3519422"/>
            <a:ext cx="7446219" cy="213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526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7158930-87AE-D960-7905-7DD486079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2591" y="5528650"/>
            <a:ext cx="1803016" cy="591289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369B056A-8294-F174-8951-1363A9F35650}"/>
              </a:ext>
            </a:extLst>
          </p:cNvPr>
          <p:cNvSpPr txBox="1">
            <a:spLocks/>
          </p:cNvSpPr>
          <p:nvPr/>
        </p:nvSpPr>
        <p:spPr>
          <a:xfrm>
            <a:off x="1362075" y="417226"/>
            <a:ext cx="5534025" cy="6114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SISTEMA AEROSSOL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E4943E8-FAF8-0884-2C5D-ED548DC436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2829" y="286860"/>
            <a:ext cx="592683" cy="7630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C1885A5-6CD0-5351-CA35-1F02F6AFCE01}"/>
              </a:ext>
            </a:extLst>
          </p:cNvPr>
          <p:cNvSpPr txBox="1">
            <a:spLocks/>
          </p:cNvSpPr>
          <p:nvPr/>
        </p:nvSpPr>
        <p:spPr>
          <a:xfrm>
            <a:off x="354911" y="1198276"/>
            <a:ext cx="4293289" cy="6114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de Aplicação</a:t>
            </a:r>
          </a:p>
        </p:txBody>
      </p:sp>
      <p:graphicFrame>
        <p:nvGraphicFramePr>
          <p:cNvPr id="7" name="Tabela 7">
            <a:extLst>
              <a:ext uri="{FF2B5EF4-FFF2-40B4-BE49-F238E27FC236}">
                <a16:creationId xmlns:a16="http://schemas.microsoft.com/office/drawing/2014/main" id="{3E478219-716F-0278-85AD-13A7AC68C6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4711688"/>
              </p:ext>
            </p:extLst>
          </p:nvPr>
        </p:nvGraphicFramePr>
        <p:xfrm>
          <a:off x="180347" y="1804757"/>
          <a:ext cx="7162800" cy="42816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62800">
                  <a:extLst>
                    <a:ext uri="{9D8B030D-6E8A-4147-A177-3AD203B41FA5}">
                      <a16:colId xmlns:a16="http://schemas.microsoft.com/office/drawing/2014/main" val="3447287882"/>
                    </a:ext>
                  </a:extLst>
                </a:gridCol>
              </a:tblGrid>
              <a:tr h="4281613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0478135"/>
                  </a:ext>
                </a:extLst>
              </a:tr>
            </a:tbl>
          </a:graphicData>
        </a:graphic>
      </p:graphicFrame>
      <p:pic>
        <p:nvPicPr>
          <p:cNvPr id="8" name="Aerosols">
            <a:hlinkClick r:id="" action="ppaction://media"/>
            <a:extLst>
              <a:ext uri="{FF2B5EF4-FFF2-40B4-BE49-F238E27FC236}">
                <a16:creationId xmlns:a16="http://schemas.microsoft.com/office/drawing/2014/main" id="{98AC97EA-7716-105F-7BFB-D0C46A60FD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6365" y="1990725"/>
            <a:ext cx="6950764" cy="3909677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89984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7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7158930-87AE-D960-7905-7DD486079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829" y="5459109"/>
            <a:ext cx="1803016" cy="584503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369B056A-8294-F174-8951-1363A9F35650}"/>
              </a:ext>
            </a:extLst>
          </p:cNvPr>
          <p:cNvSpPr txBox="1">
            <a:spLocks/>
          </p:cNvSpPr>
          <p:nvPr/>
        </p:nvSpPr>
        <p:spPr>
          <a:xfrm>
            <a:off x="1362075" y="417226"/>
            <a:ext cx="5495925" cy="6114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SISTEMA AEROSSOL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E4943E8-FAF8-0884-2C5D-ED548DC43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988" y="265620"/>
            <a:ext cx="592683" cy="763080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A2B976C2-4458-977E-4FC2-F0CE91B1D4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8831" r="27528" b="20730"/>
          <a:stretch/>
        </p:blipFill>
        <p:spPr bwMode="auto">
          <a:xfrm>
            <a:off x="475738" y="1729940"/>
            <a:ext cx="3774984" cy="4467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610E6D-1393-3482-F3DB-711B9D19B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9" t="8396" r="26902" b="26790"/>
          <a:stretch/>
        </p:blipFill>
        <p:spPr bwMode="auto">
          <a:xfrm>
            <a:off x="1119843" y="2157515"/>
            <a:ext cx="3774227" cy="40468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13DC31F-AA57-41DA-4262-EA987AD836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7" t="9175" r="27413" b="32972"/>
          <a:stretch/>
        </p:blipFill>
        <p:spPr bwMode="auto">
          <a:xfrm>
            <a:off x="1852932" y="2491873"/>
            <a:ext cx="3773385" cy="37015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E67962E7-BE29-E91A-0D86-D8DC30C91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8848" r="26802" b="38316"/>
          <a:stretch/>
        </p:blipFill>
        <p:spPr bwMode="auto">
          <a:xfrm>
            <a:off x="2495880" y="2867427"/>
            <a:ext cx="3773385" cy="33252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DB620CA2-1E91-D996-FACE-8BB684033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2" t="8939" r="26744" b="43563"/>
          <a:stretch/>
        </p:blipFill>
        <p:spPr bwMode="auto">
          <a:xfrm>
            <a:off x="3229064" y="3220177"/>
            <a:ext cx="3773385" cy="2967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83E88C6F-170E-2D15-553B-AC000A304363}"/>
              </a:ext>
            </a:extLst>
          </p:cNvPr>
          <p:cNvSpPr txBox="1">
            <a:spLocks/>
          </p:cNvSpPr>
          <p:nvPr/>
        </p:nvSpPr>
        <p:spPr>
          <a:xfrm>
            <a:off x="351477" y="1107556"/>
            <a:ext cx="3629973" cy="6114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Boletins Técnicos</a:t>
            </a:r>
          </a:p>
        </p:txBody>
      </p:sp>
    </p:spTree>
    <p:extLst>
      <p:ext uri="{BB962C8B-B14F-4D97-AF65-F5344CB8AC3E}">
        <p14:creationId xmlns:p14="http://schemas.microsoft.com/office/powerpoint/2010/main" val="40583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7158930-87AE-D960-7905-7DD486079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829" y="5459109"/>
            <a:ext cx="1803016" cy="584503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369B056A-8294-F174-8951-1363A9F35650}"/>
              </a:ext>
            </a:extLst>
          </p:cNvPr>
          <p:cNvSpPr txBox="1">
            <a:spLocks/>
          </p:cNvSpPr>
          <p:nvPr/>
        </p:nvSpPr>
        <p:spPr>
          <a:xfrm>
            <a:off x="271002" y="365775"/>
            <a:ext cx="8601995" cy="12439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PFP </a:t>
            </a:r>
          </a:p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Passive Fire Protection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C4FE3E3A-6384-A5FE-6A64-6A5E8B671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2599"/>
            <a:ext cx="9147894" cy="363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842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7158930-87AE-D960-7905-7DD486079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829" y="5459109"/>
            <a:ext cx="1803016" cy="584503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369B056A-8294-F174-8951-1363A9F35650}"/>
              </a:ext>
            </a:extLst>
          </p:cNvPr>
          <p:cNvSpPr txBox="1">
            <a:spLocks/>
          </p:cNvSpPr>
          <p:nvPr/>
        </p:nvSpPr>
        <p:spPr>
          <a:xfrm>
            <a:off x="271002" y="365775"/>
            <a:ext cx="8601995" cy="12439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PFP </a:t>
            </a:r>
          </a:p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Passive Fire Protection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AC660098-02DF-904A-E92D-D03241427D5A}"/>
              </a:ext>
            </a:extLst>
          </p:cNvPr>
          <p:cNvSpPr txBox="1"/>
          <p:nvPr/>
        </p:nvSpPr>
        <p:spPr>
          <a:xfrm>
            <a:off x="475234" y="1924695"/>
            <a:ext cx="8193532" cy="28418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pt-BR" sz="3000" dirty="0">
                <a:solidFill>
                  <a:srgbClr val="0051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termo Proteção Passiva contra Fogo refere-se a quaisquer medidas de proteção contra incêndio, tais como: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t-BR" sz="3000" dirty="0">
                <a:solidFill>
                  <a:srgbClr val="0051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Barreira ou componente estrutural;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t-BR" sz="3000" dirty="0">
                <a:solidFill>
                  <a:srgbClr val="0051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fixo;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t-BR" sz="3000" dirty="0">
                <a:solidFill>
                  <a:srgbClr val="0051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Coberturas ou revestimentos especiais.</a:t>
            </a:r>
            <a:endParaRPr lang="en-GB" sz="3000" dirty="0">
              <a:solidFill>
                <a:srgbClr val="0051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3000" dirty="0">
              <a:solidFill>
                <a:srgbClr val="0051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1EB930E7-F98E-AB24-AFD6-DBC915C9EA5C}"/>
              </a:ext>
            </a:extLst>
          </p:cNvPr>
          <p:cNvSpPr/>
          <p:nvPr/>
        </p:nvSpPr>
        <p:spPr>
          <a:xfrm>
            <a:off x="683840" y="5222724"/>
            <a:ext cx="1118254" cy="472770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74AFF440-E864-3D06-3864-58AD9FEF62CE}"/>
              </a:ext>
            </a:extLst>
          </p:cNvPr>
          <p:cNvSpPr/>
          <p:nvPr/>
        </p:nvSpPr>
        <p:spPr>
          <a:xfrm>
            <a:off x="2133599" y="4949521"/>
            <a:ext cx="4657725" cy="10191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000" i="1" dirty="0"/>
              <a:t>Sem acionamento manual ou automático!</a:t>
            </a:r>
          </a:p>
        </p:txBody>
      </p:sp>
    </p:spTree>
    <p:extLst>
      <p:ext uri="{BB962C8B-B14F-4D97-AF65-F5344CB8AC3E}">
        <p14:creationId xmlns:p14="http://schemas.microsoft.com/office/powerpoint/2010/main" val="3420625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7158930-87AE-D960-7905-7DD486079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829" y="5459109"/>
            <a:ext cx="1803016" cy="584503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369B056A-8294-F174-8951-1363A9F35650}"/>
              </a:ext>
            </a:extLst>
          </p:cNvPr>
          <p:cNvSpPr txBox="1">
            <a:spLocks/>
          </p:cNvSpPr>
          <p:nvPr/>
        </p:nvSpPr>
        <p:spPr>
          <a:xfrm>
            <a:off x="271002" y="365775"/>
            <a:ext cx="8601995" cy="12439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PFP </a:t>
            </a:r>
          </a:p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Passive Fire Protection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65C778F9-9599-FCD6-7155-30D8A93427C6}"/>
              </a:ext>
            </a:extLst>
          </p:cNvPr>
          <p:cNvSpPr txBox="1"/>
          <p:nvPr/>
        </p:nvSpPr>
        <p:spPr>
          <a:xfrm>
            <a:off x="475234" y="1724670"/>
            <a:ext cx="8397763" cy="13804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pt-BR" sz="3000" dirty="0">
                <a:solidFill>
                  <a:srgbClr val="0051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aço estrutural sofre uma redução significativa em sua resistência quando é submetido em altas temperaturas.</a:t>
            </a:r>
            <a:endParaRPr lang="en-GB" sz="3000" dirty="0">
              <a:solidFill>
                <a:srgbClr val="0051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3000" dirty="0">
              <a:solidFill>
                <a:srgbClr val="0051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C9C87584-8DFE-90FC-75D8-FD893C1E6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5" y="3105150"/>
            <a:ext cx="6929898" cy="3201532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4D4449C6-17CE-F51A-BFF0-03C79D537838}"/>
              </a:ext>
            </a:extLst>
          </p:cNvPr>
          <p:cNvSpPr/>
          <p:nvPr/>
        </p:nvSpPr>
        <p:spPr>
          <a:xfrm>
            <a:off x="2996319" y="5675160"/>
            <a:ext cx="670560" cy="419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/>
          </a:p>
        </p:txBody>
      </p:sp>
      <p:sp>
        <p:nvSpPr>
          <p:cNvPr id="12" name="Line 7">
            <a:extLst>
              <a:ext uri="{FF2B5EF4-FFF2-40B4-BE49-F238E27FC236}">
                <a16:creationId xmlns:a16="http://schemas.microsoft.com/office/drawing/2014/main" id="{BD152E25-1134-693A-4C73-9DE980E4767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41124" y="3277372"/>
            <a:ext cx="5239" cy="2416516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807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7158930-87AE-D960-7905-7DD486079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829" y="5459109"/>
            <a:ext cx="1803016" cy="584503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369B056A-8294-F174-8951-1363A9F35650}"/>
              </a:ext>
            </a:extLst>
          </p:cNvPr>
          <p:cNvSpPr txBox="1">
            <a:spLocks/>
          </p:cNvSpPr>
          <p:nvPr/>
        </p:nvSpPr>
        <p:spPr>
          <a:xfrm>
            <a:off x="271002" y="365775"/>
            <a:ext cx="8601995" cy="12439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PFP </a:t>
            </a:r>
          </a:p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Passive Fire Protection</a:t>
            </a:r>
          </a:p>
        </p:txBody>
      </p:sp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43156E9D-B542-6A30-53FF-3495234904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2605422"/>
              </p:ext>
            </p:extLst>
          </p:nvPr>
        </p:nvGraphicFramePr>
        <p:xfrm>
          <a:off x="139701" y="2274572"/>
          <a:ext cx="8156574" cy="3840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163251" imgH="5121084" progId="Excel.Chart.8">
                  <p:embed/>
                </p:oleObj>
              </mc:Choice>
              <mc:Fallback>
                <p:oleObj r:id="rId3" imgW="8163251" imgH="5121084" progId="Excel.Chart.8">
                  <p:embed/>
                  <p:pic>
                    <p:nvPicPr>
                      <p:cNvPr id="7" name="Object 2">
                        <a:extLst>
                          <a:ext uri="{FF2B5EF4-FFF2-40B4-BE49-F238E27FC236}">
                            <a16:creationId xmlns:a16="http://schemas.microsoft.com/office/drawing/2014/main" id="{43156E9D-B542-6A30-53FF-34952349049C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701" y="2274572"/>
                        <a:ext cx="8156574" cy="38404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Line 5">
            <a:extLst>
              <a:ext uri="{FF2B5EF4-FFF2-40B4-BE49-F238E27FC236}">
                <a16:creationId xmlns:a16="http://schemas.microsoft.com/office/drawing/2014/main" id="{1B9EBCC9-14ED-D234-7C45-60F3C392FE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63625" y="4121943"/>
            <a:ext cx="5695950" cy="762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7">
            <a:extLst>
              <a:ext uri="{FF2B5EF4-FFF2-40B4-BE49-F238E27FC236}">
                <a16:creationId xmlns:a16="http://schemas.microsoft.com/office/drawing/2014/main" id="{B8E7C9F9-9627-13D9-24BE-1F18F9024A5A}"/>
              </a:ext>
            </a:extLst>
          </p:cNvPr>
          <p:cNvSpPr>
            <a:spLocks noChangeShapeType="1"/>
          </p:cNvSpPr>
          <p:nvPr/>
        </p:nvSpPr>
        <p:spPr bwMode="auto">
          <a:xfrm>
            <a:off x="6742112" y="4160043"/>
            <a:ext cx="17463" cy="1229916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AC9227B1-1E16-B05E-93CC-C01953A3DEBB}"/>
              </a:ext>
            </a:extLst>
          </p:cNvPr>
          <p:cNvSpPr txBox="1">
            <a:spLocks/>
          </p:cNvSpPr>
          <p:nvPr/>
        </p:nvSpPr>
        <p:spPr>
          <a:xfrm>
            <a:off x="1821761" y="1810551"/>
            <a:ext cx="5695950" cy="6114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Funcionamento da proteção passiva</a:t>
            </a:r>
          </a:p>
        </p:txBody>
      </p:sp>
    </p:spTree>
    <p:extLst>
      <p:ext uri="{BB962C8B-B14F-4D97-AF65-F5344CB8AC3E}">
        <p14:creationId xmlns:p14="http://schemas.microsoft.com/office/powerpoint/2010/main" val="1978684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7158930-87AE-D960-7905-7DD486079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2829" y="5459109"/>
            <a:ext cx="1803016" cy="584503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369B056A-8294-F174-8951-1363A9F35650}"/>
              </a:ext>
            </a:extLst>
          </p:cNvPr>
          <p:cNvSpPr txBox="1">
            <a:spLocks/>
          </p:cNvSpPr>
          <p:nvPr/>
        </p:nvSpPr>
        <p:spPr>
          <a:xfrm>
            <a:off x="271002" y="365775"/>
            <a:ext cx="8601995" cy="12439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PFP </a:t>
            </a:r>
          </a:p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Passive Fire Protection</a:t>
            </a:r>
          </a:p>
        </p:txBody>
      </p:sp>
      <p:pic>
        <p:nvPicPr>
          <p:cNvPr id="3" name="Fire foam.mpg">
            <a:hlinkClick r:id="" action="ppaction://media"/>
            <a:extLst>
              <a:ext uri="{FF2B5EF4-FFF2-40B4-BE49-F238E27FC236}">
                <a16:creationId xmlns:a16="http://schemas.microsoft.com/office/drawing/2014/main" id="{5230CECD-D271-5071-9F45-D6F2AF1571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80465" y="1823683"/>
            <a:ext cx="4983067" cy="407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7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7158930-87AE-D960-7905-7DD486079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829" y="5459109"/>
            <a:ext cx="1803016" cy="584503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369B056A-8294-F174-8951-1363A9F35650}"/>
              </a:ext>
            </a:extLst>
          </p:cNvPr>
          <p:cNvSpPr txBox="1">
            <a:spLocks/>
          </p:cNvSpPr>
          <p:nvPr/>
        </p:nvSpPr>
        <p:spPr>
          <a:xfrm>
            <a:off x="271002" y="365775"/>
            <a:ext cx="8601995" cy="12439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PFP </a:t>
            </a:r>
          </a:p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Passive Fire Protection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552882B9-40F9-071E-70EE-424B32571708}"/>
              </a:ext>
            </a:extLst>
          </p:cNvPr>
          <p:cNvSpPr txBox="1"/>
          <p:nvPr/>
        </p:nvSpPr>
        <p:spPr>
          <a:xfrm>
            <a:off x="475234" y="1724670"/>
            <a:ext cx="8397763" cy="13804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pt-BR" sz="3000" dirty="0">
                <a:solidFill>
                  <a:srgbClr val="0051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então, o desempenho para PFP permaneceu crítico para a vida daqueles que trabalham nos locais mais perigosos do planeta.</a:t>
            </a:r>
            <a:endParaRPr lang="en-GB" sz="3000" dirty="0">
              <a:solidFill>
                <a:srgbClr val="0051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3000" dirty="0">
              <a:solidFill>
                <a:srgbClr val="0051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A426D89F-7CDC-0C5E-CF37-007714C46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155" y="3363837"/>
            <a:ext cx="2593718" cy="19127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52DAF252-144B-7F23-411D-6A4DA3266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5332" y="3373361"/>
            <a:ext cx="2604127" cy="19127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2CB40328-E046-464B-79E8-B5D5E9E12B3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478" y="4184561"/>
            <a:ext cx="2306648" cy="110158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716482C-F33A-E6B6-D0E1-A2054DBB40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2918" y="3325736"/>
            <a:ext cx="2864533" cy="202731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3DB06768-A900-97F7-9E3D-63D3B2BFCAAB}"/>
              </a:ext>
            </a:extLst>
          </p:cNvPr>
          <p:cNvSpPr txBox="1"/>
          <p:nvPr/>
        </p:nvSpPr>
        <p:spPr>
          <a:xfrm>
            <a:off x="5907850" y="5036105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highlight>
                  <a:srgbClr val="000080"/>
                </a:highlight>
              </a:rPr>
              <a:t>REPLAN</a:t>
            </a:r>
          </a:p>
        </p:txBody>
      </p:sp>
    </p:spTree>
    <p:extLst>
      <p:ext uri="{BB962C8B-B14F-4D97-AF65-F5344CB8AC3E}">
        <p14:creationId xmlns:p14="http://schemas.microsoft.com/office/powerpoint/2010/main" val="3705289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506187" y="197047"/>
            <a:ext cx="2551338" cy="50618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7158930-87AE-D960-7905-7DD486079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0313" y="5504420"/>
            <a:ext cx="1803016" cy="591289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7254D6DE-EB7C-5F73-FEB9-F4FFDF97FF86}"/>
              </a:ext>
            </a:extLst>
          </p:cNvPr>
          <p:cNvGrpSpPr/>
          <p:nvPr/>
        </p:nvGrpSpPr>
        <p:grpSpPr>
          <a:xfrm>
            <a:off x="1875179" y="3060649"/>
            <a:ext cx="4850533" cy="292341"/>
            <a:chOff x="817296" y="1246173"/>
            <a:chExt cx="4647333" cy="292341"/>
          </a:xfrm>
          <a:solidFill>
            <a:srgbClr val="008BC5"/>
          </a:solidFill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60CF2AE3-73DC-623C-2B8D-EC4293E99690}"/>
                </a:ext>
              </a:extLst>
            </p:cNvPr>
            <p:cNvSpPr txBox="1"/>
            <p:nvPr/>
          </p:nvSpPr>
          <p:spPr>
            <a:xfrm>
              <a:off x="957943" y="1260687"/>
              <a:ext cx="4506686" cy="2778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pt-BR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    PFP  -  OBJETIVO</a:t>
              </a:r>
              <a:endParaRPr lang="es-CO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C94DC554-B78B-FAF0-5F79-065479E482E7}"/>
                </a:ext>
              </a:extLst>
            </p:cNvPr>
            <p:cNvSpPr/>
            <p:nvPr/>
          </p:nvSpPr>
          <p:spPr>
            <a:xfrm>
              <a:off x="817296" y="1246173"/>
              <a:ext cx="278533" cy="27782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19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t" anchorCtr="0"/>
            <a:lstStyle/>
            <a:p>
              <a:pPr algn="ctr"/>
              <a:endParaRPr lang="es-CO" sz="1600" dirty="0" err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47FAE66D-734F-9C2E-C541-F85CEC036A3C}"/>
              </a:ext>
            </a:extLst>
          </p:cNvPr>
          <p:cNvGrpSpPr/>
          <p:nvPr/>
        </p:nvGrpSpPr>
        <p:grpSpPr>
          <a:xfrm>
            <a:off x="1875180" y="3542271"/>
            <a:ext cx="4850532" cy="285084"/>
            <a:chOff x="817296" y="1238916"/>
            <a:chExt cx="4828761" cy="285084"/>
          </a:xfrm>
          <a:solidFill>
            <a:srgbClr val="008BC5"/>
          </a:solidFill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DE0464D4-DEE9-7F96-FE4F-4175ADB254C9}"/>
                </a:ext>
              </a:extLst>
            </p:cNvPr>
            <p:cNvSpPr txBox="1"/>
            <p:nvPr/>
          </p:nvSpPr>
          <p:spPr>
            <a:xfrm>
              <a:off x="957943" y="1238916"/>
              <a:ext cx="4688114" cy="2778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pt-BR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     CARACTERÍSTICAS DO AÇO</a:t>
              </a:r>
              <a:endParaRPr lang="es-CO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61A1DB6B-57B6-9395-E3C0-3AD64A810792}"/>
                </a:ext>
              </a:extLst>
            </p:cNvPr>
            <p:cNvSpPr/>
            <p:nvPr/>
          </p:nvSpPr>
          <p:spPr>
            <a:xfrm>
              <a:off x="817296" y="1246173"/>
              <a:ext cx="278533" cy="27782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19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t" anchorCtr="0"/>
            <a:lstStyle/>
            <a:p>
              <a:pPr algn="ctr"/>
              <a:endParaRPr lang="es-CO" sz="1600" dirty="0" err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7A4C6DDA-2ECE-8D93-DACB-A6D365658EC7}"/>
              </a:ext>
            </a:extLst>
          </p:cNvPr>
          <p:cNvGrpSpPr/>
          <p:nvPr/>
        </p:nvGrpSpPr>
        <p:grpSpPr>
          <a:xfrm>
            <a:off x="1875180" y="1192221"/>
            <a:ext cx="4850533" cy="277827"/>
            <a:chOff x="817296" y="1246173"/>
            <a:chExt cx="4850533" cy="277827"/>
          </a:xfrm>
          <a:solidFill>
            <a:srgbClr val="008BC5"/>
          </a:solidFill>
        </p:grpSpPr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9FA181B4-D604-FEF3-419E-B1D6C36D8E87}"/>
                </a:ext>
              </a:extLst>
            </p:cNvPr>
            <p:cNvSpPr txBox="1"/>
            <p:nvPr/>
          </p:nvSpPr>
          <p:spPr>
            <a:xfrm>
              <a:off x="957943" y="1246173"/>
              <a:ext cx="4709886" cy="2778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pt-BR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     AEROSSOL</a:t>
              </a:r>
              <a:endParaRPr lang="es-CO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32C5B910-BA5C-32DD-9305-2D3A398357ED}"/>
                </a:ext>
              </a:extLst>
            </p:cNvPr>
            <p:cNvSpPr/>
            <p:nvPr/>
          </p:nvSpPr>
          <p:spPr>
            <a:xfrm>
              <a:off x="817296" y="1246173"/>
              <a:ext cx="278533" cy="27782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19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t" anchorCtr="0"/>
            <a:lstStyle/>
            <a:p>
              <a:pPr algn="ctr"/>
              <a:endParaRPr lang="es-CO" sz="1600" dirty="0" err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6BD49D6F-C67C-28F3-105B-EFB33F12A8EB}"/>
              </a:ext>
            </a:extLst>
          </p:cNvPr>
          <p:cNvGrpSpPr/>
          <p:nvPr/>
        </p:nvGrpSpPr>
        <p:grpSpPr>
          <a:xfrm>
            <a:off x="1875180" y="1659328"/>
            <a:ext cx="4850532" cy="277827"/>
            <a:chOff x="817296" y="1246173"/>
            <a:chExt cx="4647333" cy="277827"/>
          </a:xfrm>
          <a:solidFill>
            <a:srgbClr val="008BC5"/>
          </a:solidFill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B9B2C74A-3BE9-5A24-597F-3FF7948970A6}"/>
                </a:ext>
              </a:extLst>
            </p:cNvPr>
            <p:cNvSpPr txBox="1"/>
            <p:nvPr/>
          </p:nvSpPr>
          <p:spPr>
            <a:xfrm>
              <a:off x="957943" y="1246173"/>
              <a:ext cx="4506686" cy="2778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pt-BR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     TECNOLOGIA</a:t>
              </a:r>
              <a:endParaRPr lang="es-CO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8A6071FD-91E3-9895-700B-AF486A2B4FD0}"/>
                </a:ext>
              </a:extLst>
            </p:cNvPr>
            <p:cNvSpPr/>
            <p:nvPr/>
          </p:nvSpPr>
          <p:spPr>
            <a:xfrm>
              <a:off x="817296" y="1246173"/>
              <a:ext cx="278533" cy="27782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19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t" anchorCtr="0"/>
            <a:lstStyle/>
            <a:p>
              <a:pPr algn="ctr"/>
              <a:endParaRPr lang="es-CO" sz="1600" dirty="0" err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0FA0DBCA-5CDF-16C5-B40B-2B9F028326B8}"/>
              </a:ext>
            </a:extLst>
          </p:cNvPr>
          <p:cNvGrpSpPr/>
          <p:nvPr/>
        </p:nvGrpSpPr>
        <p:grpSpPr>
          <a:xfrm>
            <a:off x="1875180" y="2126435"/>
            <a:ext cx="4834996" cy="277827"/>
            <a:chOff x="817296" y="1246173"/>
            <a:chExt cx="4508067" cy="277827"/>
          </a:xfrm>
          <a:solidFill>
            <a:srgbClr val="008BC5"/>
          </a:solidFill>
        </p:grpSpPr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207283E2-74D5-3D6F-03CD-D7A007C19867}"/>
                </a:ext>
              </a:extLst>
            </p:cNvPr>
            <p:cNvSpPr txBox="1"/>
            <p:nvPr/>
          </p:nvSpPr>
          <p:spPr>
            <a:xfrm>
              <a:off x="957943" y="1246173"/>
              <a:ext cx="4367420" cy="2778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pt-BR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     CARACTERÍSTICAS E BENEFÍCIOS</a:t>
              </a:r>
              <a:endParaRPr lang="es-CO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7398AC6D-F1DA-AA15-A1FF-23D549FF3329}"/>
                </a:ext>
              </a:extLst>
            </p:cNvPr>
            <p:cNvSpPr/>
            <p:nvPr/>
          </p:nvSpPr>
          <p:spPr>
            <a:xfrm>
              <a:off x="817296" y="1246173"/>
              <a:ext cx="278533" cy="27782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19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t" anchorCtr="0"/>
            <a:lstStyle/>
            <a:p>
              <a:pPr algn="ctr"/>
              <a:endParaRPr lang="es-CO" sz="1600" dirty="0" err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B656420A-ADEC-EEB1-7A4F-EC0B2515EF92}"/>
              </a:ext>
            </a:extLst>
          </p:cNvPr>
          <p:cNvGrpSpPr/>
          <p:nvPr/>
        </p:nvGrpSpPr>
        <p:grpSpPr>
          <a:xfrm>
            <a:off x="1875180" y="2593542"/>
            <a:ext cx="4834996" cy="277827"/>
            <a:chOff x="817296" y="1246173"/>
            <a:chExt cx="4508067" cy="277827"/>
          </a:xfrm>
          <a:solidFill>
            <a:srgbClr val="008BC5"/>
          </a:solidFill>
        </p:grpSpPr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7D9FFCA0-80FA-F031-E296-B408C27F2BE3}"/>
                </a:ext>
              </a:extLst>
            </p:cNvPr>
            <p:cNvSpPr txBox="1"/>
            <p:nvPr/>
          </p:nvSpPr>
          <p:spPr>
            <a:xfrm>
              <a:off x="957943" y="1246173"/>
              <a:ext cx="4367420" cy="2778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pt-BR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     APLICAÇÃO</a:t>
              </a:r>
              <a:endParaRPr lang="es-CO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B3158AC4-F5CF-7388-34A2-FBC1CA9A2EC2}"/>
                </a:ext>
              </a:extLst>
            </p:cNvPr>
            <p:cNvSpPr/>
            <p:nvPr/>
          </p:nvSpPr>
          <p:spPr>
            <a:xfrm>
              <a:off x="817296" y="1246173"/>
              <a:ext cx="278533" cy="27782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19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t" anchorCtr="0"/>
            <a:lstStyle/>
            <a:p>
              <a:pPr algn="ctr"/>
              <a:endParaRPr lang="es-CO" sz="1600" dirty="0" err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DEFD7D88-AE37-8B50-08A4-080D101A0BC3}"/>
              </a:ext>
            </a:extLst>
          </p:cNvPr>
          <p:cNvGrpSpPr/>
          <p:nvPr/>
        </p:nvGrpSpPr>
        <p:grpSpPr>
          <a:xfrm>
            <a:off x="1875180" y="3994863"/>
            <a:ext cx="4850532" cy="285084"/>
            <a:chOff x="817296" y="1238916"/>
            <a:chExt cx="4828761" cy="285084"/>
          </a:xfrm>
          <a:solidFill>
            <a:srgbClr val="008BC5"/>
          </a:solidFill>
        </p:grpSpPr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47D89E9A-C39C-C961-F171-05325CE1806B}"/>
                </a:ext>
              </a:extLst>
            </p:cNvPr>
            <p:cNvSpPr txBox="1"/>
            <p:nvPr/>
          </p:nvSpPr>
          <p:spPr>
            <a:xfrm>
              <a:off x="957943" y="1238916"/>
              <a:ext cx="4688114" cy="2778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pt-BR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     PARÂMETROS DE PROTEÇÃO PFP</a:t>
              </a:r>
              <a:endParaRPr lang="es-CO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D8CDCC80-1E9F-74D3-71BF-418B7D57F3FF}"/>
                </a:ext>
              </a:extLst>
            </p:cNvPr>
            <p:cNvSpPr/>
            <p:nvPr/>
          </p:nvSpPr>
          <p:spPr>
            <a:xfrm>
              <a:off x="817296" y="1246173"/>
              <a:ext cx="278533" cy="27782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19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t" anchorCtr="0"/>
            <a:lstStyle/>
            <a:p>
              <a:pPr algn="ctr"/>
              <a:endParaRPr lang="es-CO" sz="1600" dirty="0" err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08BB90CC-C78B-026F-39AB-49BB133742CA}"/>
              </a:ext>
            </a:extLst>
          </p:cNvPr>
          <p:cNvGrpSpPr/>
          <p:nvPr/>
        </p:nvGrpSpPr>
        <p:grpSpPr>
          <a:xfrm>
            <a:off x="1859644" y="4428195"/>
            <a:ext cx="4850532" cy="285084"/>
            <a:chOff x="817296" y="1238916"/>
            <a:chExt cx="4828761" cy="285084"/>
          </a:xfrm>
          <a:solidFill>
            <a:srgbClr val="008BC5"/>
          </a:solidFill>
        </p:grpSpPr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BEAD4CA0-66F0-B182-D184-F6385BA04C22}"/>
                </a:ext>
              </a:extLst>
            </p:cNvPr>
            <p:cNvSpPr txBox="1"/>
            <p:nvPr/>
          </p:nvSpPr>
          <p:spPr>
            <a:xfrm>
              <a:off x="957943" y="1238916"/>
              <a:ext cx="4688114" cy="2778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pt-BR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     CHARTEK 7E</a:t>
              </a:r>
              <a:endParaRPr lang="es-CO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7AB494D1-BE83-7C79-02CF-D2D30EFDC72F}"/>
                </a:ext>
              </a:extLst>
            </p:cNvPr>
            <p:cNvSpPr/>
            <p:nvPr/>
          </p:nvSpPr>
          <p:spPr>
            <a:xfrm>
              <a:off x="817296" y="1246173"/>
              <a:ext cx="278533" cy="27782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19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t" anchorCtr="0"/>
            <a:lstStyle/>
            <a:p>
              <a:pPr algn="ctr"/>
              <a:endParaRPr lang="es-CO" sz="1600" dirty="0" err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A1CA56AE-ACEC-7E5C-CB52-BB38C4840BCA}"/>
              </a:ext>
            </a:extLst>
          </p:cNvPr>
          <p:cNvGrpSpPr/>
          <p:nvPr/>
        </p:nvGrpSpPr>
        <p:grpSpPr>
          <a:xfrm>
            <a:off x="1875180" y="4880787"/>
            <a:ext cx="4850532" cy="285084"/>
            <a:chOff x="817296" y="1238916"/>
            <a:chExt cx="4828761" cy="285084"/>
          </a:xfrm>
          <a:solidFill>
            <a:srgbClr val="008BC5"/>
          </a:solidFill>
        </p:grpSpPr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D8764CB6-A0ED-BFCF-D3CC-5A10E3A995F2}"/>
                </a:ext>
              </a:extLst>
            </p:cNvPr>
            <p:cNvSpPr txBox="1"/>
            <p:nvPr/>
          </p:nvSpPr>
          <p:spPr>
            <a:xfrm>
              <a:off x="957943" y="1238916"/>
              <a:ext cx="4688114" cy="2778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pt-BR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     CONSIDERAÇÕES FINAIS</a:t>
              </a:r>
              <a:endParaRPr lang="es-CO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5F42E5BB-7A4E-079F-B25B-159D3AB32C72}"/>
                </a:ext>
              </a:extLst>
            </p:cNvPr>
            <p:cNvSpPr/>
            <p:nvPr/>
          </p:nvSpPr>
          <p:spPr>
            <a:xfrm>
              <a:off x="817296" y="1246173"/>
              <a:ext cx="278533" cy="27782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19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t" anchorCtr="0"/>
            <a:lstStyle/>
            <a:p>
              <a:pPr algn="ctr"/>
              <a:endParaRPr lang="es-CO" sz="1600" dirty="0" err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7897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7158930-87AE-D960-7905-7DD486079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829" y="5459109"/>
            <a:ext cx="1803016" cy="584503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369B056A-8294-F174-8951-1363A9F35650}"/>
              </a:ext>
            </a:extLst>
          </p:cNvPr>
          <p:cNvSpPr txBox="1">
            <a:spLocks/>
          </p:cNvSpPr>
          <p:nvPr/>
        </p:nvSpPr>
        <p:spPr>
          <a:xfrm>
            <a:off x="271002" y="365775"/>
            <a:ext cx="8601995" cy="12439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PFP </a:t>
            </a:r>
          </a:p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Passive Fire Protection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552882B9-40F9-071E-70EE-424B32571708}"/>
              </a:ext>
            </a:extLst>
          </p:cNvPr>
          <p:cNvSpPr txBox="1"/>
          <p:nvPr/>
        </p:nvSpPr>
        <p:spPr>
          <a:xfrm>
            <a:off x="271002" y="2349571"/>
            <a:ext cx="8397763" cy="31095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pt-BR" sz="2500" dirty="0">
                <a:solidFill>
                  <a:srgbClr val="0051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 de fogo;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pt-BR" sz="2500" dirty="0">
                <a:solidFill>
                  <a:srgbClr val="0051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Situação de fogo;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pt-BR" sz="2500" dirty="0">
                <a:solidFill>
                  <a:srgbClr val="0051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 rating (TRRF)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pt-BR" sz="2500" dirty="0">
                <a:solidFill>
                  <a:srgbClr val="0051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Temperatura crítica do aço;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pt-BR" sz="2500" dirty="0">
                <a:solidFill>
                  <a:srgbClr val="0051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Caracterização das estruturas;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pt-BR" sz="2500" dirty="0">
                <a:solidFill>
                  <a:srgbClr val="0051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Órgãos certificadores  x  Certificação;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pt-BR" sz="2500" dirty="0">
                <a:solidFill>
                  <a:srgbClr val="0051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Fluxo de calor;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pt-BR" sz="2500" dirty="0">
                <a:solidFill>
                  <a:srgbClr val="0051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Resistência à explosão.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n-US" sz="2500" dirty="0">
              <a:solidFill>
                <a:srgbClr val="0051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91C4F751-5D1B-BB50-F5EF-DE2AA2D073C0}"/>
              </a:ext>
            </a:extLst>
          </p:cNvPr>
          <p:cNvSpPr txBox="1">
            <a:spLocks/>
          </p:cNvSpPr>
          <p:nvPr/>
        </p:nvSpPr>
        <p:spPr>
          <a:xfrm>
            <a:off x="370527" y="1673911"/>
            <a:ext cx="2334573" cy="6114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Parâmetros</a:t>
            </a:r>
          </a:p>
        </p:txBody>
      </p:sp>
    </p:spTree>
    <p:extLst>
      <p:ext uri="{BB962C8B-B14F-4D97-AF65-F5344CB8AC3E}">
        <p14:creationId xmlns:p14="http://schemas.microsoft.com/office/powerpoint/2010/main" val="26550056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lakhiann\Desktop\WIP2017\M&amp;R-Oct\General slides-pictures-FP\m&amp;r-Pics\#Photos-secure drive\Platforms\Staoil\KristinSlep4.jpg">
            <a:extLst>
              <a:ext uri="{FF2B5EF4-FFF2-40B4-BE49-F238E27FC236}">
                <a16:creationId xmlns:a16="http://schemas.microsoft.com/office/drawing/2014/main" id="{27996D4D-A5C6-6240-38C1-F8747A6232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3" t="43744" r="23641" b="23357"/>
          <a:stretch/>
        </p:blipFill>
        <p:spPr bwMode="auto">
          <a:xfrm>
            <a:off x="1" y="-1"/>
            <a:ext cx="9144000" cy="620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9">
            <a:extLst>
              <a:ext uri="{FF2B5EF4-FFF2-40B4-BE49-F238E27FC236}">
                <a16:creationId xmlns:a16="http://schemas.microsoft.com/office/drawing/2014/main" id="{F1C20AC8-5104-A5E1-0041-BA8341C28FA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828925" y="0"/>
            <a:ext cx="3152775" cy="885825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0"/>
          </a:gradFill>
          <a:ln w="12700">
            <a:solidFill>
              <a:srgbClr val="C0C0C0"/>
            </a:solidFill>
            <a:miter lim="800000"/>
            <a:headEnd/>
            <a:tailEnd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txBody>
          <a:bodyPr lIns="108000" tIns="72000" rIns="108000" bIns="72000" anchor="ctr"/>
          <a:lstStyle/>
          <a:p>
            <a:pPr algn="ctr" defTabSz="801688" eaLnBrk="0" hangingPunct="0"/>
            <a:r>
              <a:rPr lang="en-GB" sz="3500" b="1" i="1" u="sng" dirty="0">
                <a:solidFill>
                  <a:schemeClr val="bg1"/>
                </a:solidFill>
              </a:rPr>
              <a:t>Chartek</a:t>
            </a:r>
            <a:endParaRPr lang="de-DE" sz="3500" b="1" i="1" u="sng" noProof="1">
              <a:solidFill>
                <a:srgbClr val="FFFFFF"/>
              </a:solidFill>
              <a:effectLst>
                <a:outerShdw blurRad="190500" algn="ctr" rotWithShape="0">
                  <a:prstClr val="black">
                    <a:alpha val="50000"/>
                  </a:prstClr>
                </a:outerShdw>
              </a:effectLst>
              <a:cs typeface="Arial" charset="0"/>
            </a:endParaRPr>
          </a:p>
          <a:p>
            <a:pPr algn="ctr" defTabSz="801688" eaLnBrk="0" hangingPunct="0"/>
            <a:r>
              <a:rPr lang="en-GB" sz="2500" b="1" dirty="0">
                <a:solidFill>
                  <a:schemeClr val="bg1"/>
                </a:solidFill>
              </a:rPr>
              <a:t>(Epóxi Intumescente)</a:t>
            </a:r>
            <a:endParaRPr lang="de-DE" sz="2500" b="1" noProof="1">
              <a:solidFill>
                <a:srgbClr val="FFFFFF"/>
              </a:solidFill>
              <a:effectLst>
                <a:outerShdw blurRad="190500" algn="ctr" rotWithShape="0">
                  <a:prstClr val="black">
                    <a:alpha val="50000"/>
                  </a:prstClr>
                </a:outerShdw>
              </a:effectLst>
              <a:cs typeface="Arial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9355B50-4533-8340-197A-DE347F44E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984" y="5616271"/>
            <a:ext cx="1803016" cy="584503"/>
          </a:xfrm>
          <a:prstGeom prst="rect">
            <a:avLst/>
          </a:prstGeom>
        </p:spPr>
      </p:pic>
      <p:sp>
        <p:nvSpPr>
          <p:cNvPr id="10" name="Estrela: 24 Pontas 9">
            <a:extLst>
              <a:ext uri="{FF2B5EF4-FFF2-40B4-BE49-F238E27FC236}">
                <a16:creationId xmlns:a16="http://schemas.microsoft.com/office/drawing/2014/main" id="{5160AE9E-FDD6-2E81-174A-AC32DA58EAEB}"/>
              </a:ext>
            </a:extLst>
          </p:cNvPr>
          <p:cNvSpPr/>
          <p:nvPr/>
        </p:nvSpPr>
        <p:spPr>
          <a:xfrm>
            <a:off x="0" y="0"/>
            <a:ext cx="2724150" cy="1504949"/>
          </a:xfrm>
          <a:prstGeom prst="star24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40 anos de desempenho em todos os ambientes</a:t>
            </a:r>
          </a:p>
        </p:txBody>
      </p:sp>
      <p:sp>
        <p:nvSpPr>
          <p:cNvPr id="12" name="Estrela: 24 Pontas 11">
            <a:extLst>
              <a:ext uri="{FF2B5EF4-FFF2-40B4-BE49-F238E27FC236}">
                <a16:creationId xmlns:a16="http://schemas.microsoft.com/office/drawing/2014/main" id="{7001E510-E84C-63C1-DDC3-A580DFD5676D}"/>
              </a:ext>
            </a:extLst>
          </p:cNvPr>
          <p:cNvSpPr/>
          <p:nvPr/>
        </p:nvSpPr>
        <p:spPr>
          <a:xfrm>
            <a:off x="6086475" y="0"/>
            <a:ext cx="3057526" cy="1638302"/>
          </a:xfrm>
          <a:prstGeom prst="star24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Sistemas inovadores eficientes com custo reduzido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1DBA64D-0D39-3E8F-3646-B334CCD0B4F5}"/>
              </a:ext>
            </a:extLst>
          </p:cNvPr>
          <p:cNvSpPr txBox="1"/>
          <p:nvPr/>
        </p:nvSpPr>
        <p:spPr>
          <a:xfrm>
            <a:off x="-23813" y="5612792"/>
            <a:ext cx="4429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Linha de revestimentos epóxi intumescente de PFP mais completa do mundo.</a:t>
            </a:r>
          </a:p>
        </p:txBody>
      </p:sp>
    </p:spTree>
    <p:extLst>
      <p:ext uri="{BB962C8B-B14F-4D97-AF65-F5344CB8AC3E}">
        <p14:creationId xmlns:p14="http://schemas.microsoft.com/office/powerpoint/2010/main" val="17268571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369B056A-8294-F174-8951-1363A9F35650}"/>
              </a:ext>
            </a:extLst>
          </p:cNvPr>
          <p:cNvSpPr txBox="1">
            <a:spLocks/>
          </p:cNvSpPr>
          <p:nvPr/>
        </p:nvSpPr>
        <p:spPr>
          <a:xfrm>
            <a:off x="271002" y="183873"/>
            <a:ext cx="8601995" cy="12439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PFP </a:t>
            </a:r>
          </a:p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Passive Fire Protection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06D0771-0DB6-8FC4-95A6-6FBAAAB1E124}"/>
              </a:ext>
            </a:extLst>
          </p:cNvPr>
          <p:cNvSpPr txBox="1">
            <a:spLocks/>
          </p:cNvSpPr>
          <p:nvPr/>
        </p:nvSpPr>
        <p:spPr>
          <a:xfrm>
            <a:off x="2094552" y="1350061"/>
            <a:ext cx="5106348" cy="6114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Chartek  -  Linha do Tempo</a:t>
            </a:r>
          </a:p>
        </p:txBody>
      </p:sp>
      <p:pic>
        <p:nvPicPr>
          <p:cNvPr id="60" name="Imagem 59">
            <a:extLst>
              <a:ext uri="{FF2B5EF4-FFF2-40B4-BE49-F238E27FC236}">
                <a16:creationId xmlns:a16="http://schemas.microsoft.com/office/drawing/2014/main" id="{6AB747FA-828D-4517-C828-E7C46B21E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4" y="2096977"/>
            <a:ext cx="9007919" cy="3966577"/>
          </a:xfrm>
          <a:prstGeom prst="rect">
            <a:avLst/>
          </a:prstGeom>
        </p:spPr>
      </p:pic>
      <p:pic>
        <p:nvPicPr>
          <p:cNvPr id="61" name="Imagem 60">
            <a:extLst>
              <a:ext uri="{FF2B5EF4-FFF2-40B4-BE49-F238E27FC236}">
                <a16:creationId xmlns:a16="http://schemas.microsoft.com/office/drawing/2014/main" id="{1C6F609C-2C42-B60C-ABA7-E8A9BE9AA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659" y="5771191"/>
            <a:ext cx="1355341" cy="43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121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Imagem 60">
            <a:extLst>
              <a:ext uri="{FF2B5EF4-FFF2-40B4-BE49-F238E27FC236}">
                <a16:creationId xmlns:a16="http://schemas.microsoft.com/office/drawing/2014/main" id="{1C6F609C-2C42-B60C-ABA7-E8A9BE9AA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8659" y="5771191"/>
            <a:ext cx="1355341" cy="43937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D9B6A10-2AA8-6BDB-65E2-5A5163D3B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875" y="1065126"/>
            <a:ext cx="5740784" cy="514544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8A403D5A-4F3A-EDA9-86E5-B8831DE8ABDE}"/>
              </a:ext>
            </a:extLst>
          </p:cNvPr>
          <p:cNvSpPr txBox="1">
            <a:spLocks/>
          </p:cNvSpPr>
          <p:nvPr/>
        </p:nvSpPr>
        <p:spPr>
          <a:xfrm>
            <a:off x="271002" y="183873"/>
            <a:ext cx="8601995" cy="12439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PFP </a:t>
            </a:r>
          </a:p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Passive Fire Protection</a:t>
            </a:r>
          </a:p>
        </p:txBody>
      </p:sp>
    </p:spTree>
    <p:extLst>
      <p:ext uri="{BB962C8B-B14F-4D97-AF65-F5344CB8AC3E}">
        <p14:creationId xmlns:p14="http://schemas.microsoft.com/office/powerpoint/2010/main" val="31827526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369B056A-8294-F174-8951-1363A9F35650}"/>
              </a:ext>
            </a:extLst>
          </p:cNvPr>
          <p:cNvSpPr txBox="1">
            <a:spLocks/>
          </p:cNvSpPr>
          <p:nvPr/>
        </p:nvSpPr>
        <p:spPr>
          <a:xfrm>
            <a:off x="271002" y="365775"/>
            <a:ext cx="8601995" cy="12439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PFP </a:t>
            </a:r>
          </a:p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Passive Fire Protection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D246AC4-82D5-0310-B096-3707889EB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786" y="1515459"/>
            <a:ext cx="2700427" cy="588815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E66DC7B5-9AE1-8C0B-85CA-EE5FF76C5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48075"/>
            <a:ext cx="9144000" cy="2527781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93DA5FD3-CFC7-A6A5-81A0-337978563B2C}"/>
              </a:ext>
            </a:extLst>
          </p:cNvPr>
          <p:cNvSpPr txBox="1"/>
          <p:nvPr/>
        </p:nvSpPr>
        <p:spPr>
          <a:xfrm>
            <a:off x="271002" y="2349373"/>
            <a:ext cx="8397763" cy="15614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pt-BR" sz="2500" dirty="0">
                <a:solidFill>
                  <a:srgbClr val="0051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Chartek 7E é uma tecnologia </a:t>
            </a:r>
            <a:r>
              <a:rPr lang="pt-BR" sz="2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auto-reforçada</a:t>
            </a:r>
            <a:r>
              <a:rPr lang="pt-BR" sz="2500" dirty="0">
                <a:solidFill>
                  <a:srgbClr val="0051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para </a:t>
            </a:r>
            <a:r>
              <a:rPr lang="pt-BR" sz="2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simplificar</a:t>
            </a:r>
            <a:r>
              <a:rPr lang="pt-BR" sz="2500" dirty="0">
                <a:solidFill>
                  <a:srgbClr val="0051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metodologia de </a:t>
            </a:r>
            <a:r>
              <a:rPr lang="pt-BR" sz="2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aplicação</a:t>
            </a:r>
            <a:r>
              <a:rPr lang="pt-BR" sz="2500" dirty="0">
                <a:solidFill>
                  <a:srgbClr val="0051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fornecendo </a:t>
            </a:r>
            <a:r>
              <a:rPr lang="pt-BR" sz="2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desempenho</a:t>
            </a:r>
            <a:r>
              <a:rPr lang="pt-BR" sz="2500" dirty="0">
                <a:solidFill>
                  <a:srgbClr val="0051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fogo a todos os tipos de incêndio e proteção anticorrosiva, durante toda a vida útil do ativo.</a:t>
            </a:r>
            <a:endParaRPr lang="en-GB" sz="2500" dirty="0">
              <a:solidFill>
                <a:srgbClr val="0051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500" dirty="0">
              <a:solidFill>
                <a:srgbClr val="0051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CA523ABD-9546-126E-4A71-89264B5CA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0877" y="5808519"/>
            <a:ext cx="1133123" cy="36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575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7158930-87AE-D960-7905-7DD486079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829" y="5459109"/>
            <a:ext cx="1803016" cy="584503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369B056A-8294-F174-8951-1363A9F35650}"/>
              </a:ext>
            </a:extLst>
          </p:cNvPr>
          <p:cNvSpPr txBox="1">
            <a:spLocks/>
          </p:cNvSpPr>
          <p:nvPr/>
        </p:nvSpPr>
        <p:spPr>
          <a:xfrm>
            <a:off x="271002" y="365775"/>
            <a:ext cx="8601995" cy="12439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PFP </a:t>
            </a:r>
          </a:p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Passive Fire Protection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D246AC4-82D5-0310-B096-3707889EB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081" y="2309691"/>
            <a:ext cx="2480447" cy="540849"/>
          </a:xfrm>
          <a:prstGeom prst="rect">
            <a:avLst/>
          </a:prstGeom>
        </p:spPr>
      </p:pic>
      <p:pic>
        <p:nvPicPr>
          <p:cNvPr id="9" name="Imagen 2" descr="image001">
            <a:extLst>
              <a:ext uri="{FF2B5EF4-FFF2-40B4-BE49-F238E27FC236}">
                <a16:creationId xmlns:a16="http://schemas.microsoft.com/office/drawing/2014/main" id="{50FC1B58-E6C7-861B-7E43-DCA420153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52" y="2130789"/>
            <a:ext cx="3603184" cy="3173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Z:\PHOTOS\Photos Uploaded\Application\TOTAL AUSTRAL (Gabriel Zenobi approved)\3-Mesh applied across flange.JPG">
            <a:extLst>
              <a:ext uri="{FF2B5EF4-FFF2-40B4-BE49-F238E27FC236}">
                <a16:creationId xmlns:a16="http://schemas.microsoft.com/office/drawing/2014/main" id="{A5DEAF2D-F437-08E2-5FBF-229ABE61B8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9" t="24606" r="49154" b="38826"/>
          <a:stretch/>
        </p:blipFill>
        <p:spPr bwMode="auto">
          <a:xfrm>
            <a:off x="4453618" y="3474641"/>
            <a:ext cx="2197103" cy="146163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U-Turn Arrow 6">
            <a:extLst>
              <a:ext uri="{FF2B5EF4-FFF2-40B4-BE49-F238E27FC236}">
                <a16:creationId xmlns:a16="http://schemas.microsoft.com/office/drawing/2014/main" id="{914E76A2-0B7A-4E49-9872-E064FE4E4E91}"/>
              </a:ext>
            </a:extLst>
          </p:cNvPr>
          <p:cNvSpPr/>
          <p:nvPr/>
        </p:nvSpPr>
        <p:spPr>
          <a:xfrm>
            <a:off x="5504545" y="2850540"/>
            <a:ext cx="2982871" cy="592960"/>
          </a:xfrm>
          <a:prstGeom prst="uturnArrow">
            <a:avLst>
              <a:gd name="adj1" fmla="val 26253"/>
              <a:gd name="adj2" fmla="val 25000"/>
              <a:gd name="adj3" fmla="val 25000"/>
              <a:gd name="adj4" fmla="val 43750"/>
              <a:gd name="adj5" fmla="val 73816"/>
            </a:avLst>
          </a:prstGeom>
          <a:pattFill prst="openDmnd">
            <a:fgClr>
              <a:schemeClr val="tx1">
                <a:lumMod val="85000"/>
                <a:lumOff val="15000"/>
              </a:schemeClr>
            </a:fgClr>
            <a:bgClr>
              <a:schemeClr val="bg1">
                <a:lumMod val="65000"/>
              </a:schemeClr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D8FA239B-879D-9EB9-16AF-C26F62352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3235891"/>
            <a:ext cx="1524920" cy="193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49572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369B056A-8294-F174-8951-1363A9F35650}"/>
              </a:ext>
            </a:extLst>
          </p:cNvPr>
          <p:cNvSpPr txBox="1">
            <a:spLocks/>
          </p:cNvSpPr>
          <p:nvPr/>
        </p:nvSpPr>
        <p:spPr>
          <a:xfrm>
            <a:off x="271002" y="365775"/>
            <a:ext cx="8601995" cy="12439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PFP </a:t>
            </a:r>
          </a:p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Passive Fire Protection</a:t>
            </a: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E66DC7B5-9AE1-8C0B-85CA-EE5FF76C5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33800"/>
            <a:ext cx="9144000" cy="2442056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CA523ABD-9546-126E-4A71-89264B5CA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877" y="5808519"/>
            <a:ext cx="1133123" cy="36733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5DB6A0D-F119-AE25-B0D4-4FB4C51EC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1786" y="1515459"/>
            <a:ext cx="2700427" cy="588815"/>
          </a:xfrm>
          <a:prstGeom prst="rect">
            <a:avLst/>
          </a:prstGeom>
        </p:spPr>
      </p:pic>
      <p:sp>
        <p:nvSpPr>
          <p:cNvPr id="4" name="Retângulo: Cantos Diagonais Arredondados 3">
            <a:extLst>
              <a:ext uri="{FF2B5EF4-FFF2-40B4-BE49-F238E27FC236}">
                <a16:creationId xmlns:a16="http://schemas.microsoft.com/office/drawing/2014/main" id="{308EFF11-CC88-FC4F-8E75-E4A3EEC37273}"/>
              </a:ext>
            </a:extLst>
          </p:cNvPr>
          <p:cNvSpPr/>
          <p:nvPr/>
        </p:nvSpPr>
        <p:spPr>
          <a:xfrm>
            <a:off x="128126" y="2286000"/>
            <a:ext cx="4377199" cy="1942350"/>
          </a:xfrm>
          <a:prstGeom prst="round2Diag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bg1"/>
                </a:solidFill>
              </a:rPr>
              <a:t>Herança da tecnologia do Chartek 7;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bg1"/>
                </a:solidFill>
              </a:rPr>
              <a:t>Patente na tecnologia de aditivo, referente ao modo estabilização da Intumescência;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bg1"/>
                </a:solidFill>
              </a:rPr>
              <a:t>Redução no peso instalado (até 60%);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bg1"/>
                </a:solidFill>
              </a:rPr>
              <a:t>Baixa absorção de água;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bg1"/>
                </a:solidFill>
              </a:rPr>
              <a:t>Excelente desempenho - Pool e Jet fire.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7AA7595-F13A-4475-9CF3-D8BC394BDE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002" y="1515459"/>
            <a:ext cx="1419753" cy="727848"/>
          </a:xfrm>
          <a:prstGeom prst="rect">
            <a:avLst/>
          </a:prstGeom>
        </p:spPr>
      </p:pic>
      <p:sp>
        <p:nvSpPr>
          <p:cNvPr id="9" name="Retângulo: Cantos Diagonais Arredondados 8">
            <a:extLst>
              <a:ext uri="{FF2B5EF4-FFF2-40B4-BE49-F238E27FC236}">
                <a16:creationId xmlns:a16="http://schemas.microsoft.com/office/drawing/2014/main" id="{62656791-873D-0555-13B4-372C40CADCEE}"/>
              </a:ext>
            </a:extLst>
          </p:cNvPr>
          <p:cNvSpPr/>
          <p:nvPr/>
        </p:nvSpPr>
        <p:spPr>
          <a:xfrm>
            <a:off x="4602725" y="2268075"/>
            <a:ext cx="4377199" cy="1942350"/>
          </a:xfrm>
          <a:prstGeom prst="round2DiagRect">
            <a:avLst/>
          </a:prstGeom>
          <a:solidFill>
            <a:srgbClr val="FF00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dirty="0"/>
              <a:t>NORSOK Testing – M-501 Rev.6, Sist.5A;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dirty="0"/>
              <a:t>Aprovação: LR e DNV;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dirty="0"/>
              <a:t>Pool Fire (certificação): até 2 horas;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dirty="0"/>
              <a:t> ISO 22899 Jet Fire (certificação) - até 2 horas;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dirty="0"/>
              <a:t>Resistência à sobrepressão de explosão até 4bar.</a:t>
            </a:r>
          </a:p>
        </p:txBody>
      </p:sp>
    </p:spTree>
    <p:extLst>
      <p:ext uri="{BB962C8B-B14F-4D97-AF65-F5344CB8AC3E}">
        <p14:creationId xmlns:p14="http://schemas.microsoft.com/office/powerpoint/2010/main" val="40304180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369B056A-8294-F174-8951-1363A9F35650}"/>
              </a:ext>
            </a:extLst>
          </p:cNvPr>
          <p:cNvSpPr txBox="1">
            <a:spLocks/>
          </p:cNvSpPr>
          <p:nvPr/>
        </p:nvSpPr>
        <p:spPr>
          <a:xfrm>
            <a:off x="271002" y="365775"/>
            <a:ext cx="8601995" cy="12439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PFP </a:t>
            </a:r>
          </a:p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Passive Fire Protection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5DB6A0D-F119-AE25-B0D4-4FB4C51EC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786" y="1515459"/>
            <a:ext cx="2700427" cy="588815"/>
          </a:xfrm>
          <a:prstGeom prst="rect">
            <a:avLst/>
          </a:prstGeom>
        </p:spPr>
      </p:pic>
      <p:pic>
        <p:nvPicPr>
          <p:cNvPr id="3" name="Picture 2" descr="auto0">
            <a:extLst>
              <a:ext uri="{FF2B5EF4-FFF2-40B4-BE49-F238E27FC236}">
                <a16:creationId xmlns:a16="http://schemas.microsoft.com/office/drawing/2014/main" id="{3BA9BFBF-41B3-258A-2A78-ED432A54F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30310" r="25615" b="38110"/>
          <a:stretch>
            <a:fillRect/>
          </a:stretch>
        </p:blipFill>
        <p:spPr bwMode="auto">
          <a:xfrm>
            <a:off x="582613" y="2620566"/>
            <a:ext cx="4679950" cy="3312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1FF3D816-23FA-7D8C-F71C-9BAC2BF26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8038" y="2412207"/>
            <a:ext cx="2322512" cy="276999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Font typeface="Arial" pitchFamily="34" charset="0"/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en-US" sz="1200" dirty="0"/>
              <a:t>MEMBROS DE ESTRUTURAS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46406ACA-448F-2E42-AEB5-919F6DB63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5976" y="3420666"/>
            <a:ext cx="2320925" cy="276999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Font typeface="Arial" pitchFamily="34" charset="0"/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en-US" sz="1200" dirty="0"/>
              <a:t>FIREWALLS AND DECKS 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CDFE5184-7641-442A-29C1-7124228EBB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5026" y="4283869"/>
            <a:ext cx="2322513" cy="276999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Font typeface="Arial" pitchFamily="34" charset="0"/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en-US" sz="1200" dirty="0"/>
              <a:t>VASOS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ACDD3206-1A61-4E8C-B4FF-EACD38E3C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8201" y="5148263"/>
            <a:ext cx="2322513" cy="461665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Font typeface="Arial" pitchFamily="34" charset="0"/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en-US" sz="1200" dirty="0"/>
              <a:t>TUBULAÇÕES E SISTEMAS DE CONTROLE</a:t>
            </a:r>
          </a:p>
        </p:txBody>
      </p:sp>
      <p:sp>
        <p:nvSpPr>
          <p:cNvPr id="12" name="Line 7">
            <a:extLst>
              <a:ext uri="{FF2B5EF4-FFF2-40B4-BE49-F238E27FC236}">
                <a16:creationId xmlns:a16="http://schemas.microsoft.com/office/drawing/2014/main" id="{CBEB1705-FD31-C8A9-E1CA-389BE15BB3F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14450" y="2561035"/>
            <a:ext cx="4573588" cy="154305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8">
            <a:extLst>
              <a:ext uri="{FF2B5EF4-FFF2-40B4-BE49-F238E27FC236}">
                <a16:creationId xmlns:a16="http://schemas.microsoft.com/office/drawing/2014/main" id="{457146C6-1538-FC0A-8F69-B59E5A411C2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40226" y="2561035"/>
            <a:ext cx="1547813" cy="200025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9">
            <a:extLst>
              <a:ext uri="{FF2B5EF4-FFF2-40B4-BE49-F238E27FC236}">
                <a16:creationId xmlns:a16="http://schemas.microsoft.com/office/drawing/2014/main" id="{1361E98A-489A-B4A0-5BBC-563DEBC171A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40226" y="3532585"/>
            <a:ext cx="1547813" cy="958453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0">
            <a:extLst>
              <a:ext uri="{FF2B5EF4-FFF2-40B4-BE49-F238E27FC236}">
                <a16:creationId xmlns:a16="http://schemas.microsoft.com/office/drawing/2014/main" id="{DE602C2B-F8D3-EC4B-5A16-E81BEA3FE90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47864" y="3646885"/>
            <a:ext cx="3940175" cy="74295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1">
            <a:extLst>
              <a:ext uri="{FF2B5EF4-FFF2-40B4-BE49-F238E27FC236}">
                <a16:creationId xmlns:a16="http://schemas.microsoft.com/office/drawing/2014/main" id="{27CF9FC1-A493-5D76-E391-368D11CC038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65526" y="5148263"/>
            <a:ext cx="2322513" cy="155972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12">
            <a:extLst>
              <a:ext uri="{FF2B5EF4-FFF2-40B4-BE49-F238E27FC236}">
                <a16:creationId xmlns:a16="http://schemas.microsoft.com/office/drawing/2014/main" id="{9B467389-BD6E-B897-D754-48842468C99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70376" y="2561035"/>
            <a:ext cx="1617663" cy="154305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1A0C7904-BA60-BE4D-7AAC-37FAF025E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9979" y="5643242"/>
            <a:ext cx="1803016" cy="584503"/>
          </a:xfrm>
          <a:prstGeom prst="rect">
            <a:avLst/>
          </a:prstGeom>
        </p:spPr>
      </p:pic>
      <p:sp>
        <p:nvSpPr>
          <p:cNvPr id="21" name="Título 1">
            <a:extLst>
              <a:ext uri="{FF2B5EF4-FFF2-40B4-BE49-F238E27FC236}">
                <a16:creationId xmlns:a16="http://schemas.microsoft.com/office/drawing/2014/main" id="{BE329E11-DC6D-108D-F24B-DFF2C1F2413B}"/>
              </a:ext>
            </a:extLst>
          </p:cNvPr>
          <p:cNvSpPr txBox="1">
            <a:spLocks/>
          </p:cNvSpPr>
          <p:nvPr/>
        </p:nvSpPr>
        <p:spPr>
          <a:xfrm>
            <a:off x="531897" y="2060973"/>
            <a:ext cx="2248374" cy="6114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Aplicações</a:t>
            </a:r>
          </a:p>
        </p:txBody>
      </p:sp>
    </p:spTree>
    <p:extLst>
      <p:ext uri="{BB962C8B-B14F-4D97-AF65-F5344CB8AC3E}">
        <p14:creationId xmlns:p14="http://schemas.microsoft.com/office/powerpoint/2010/main" val="28043886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369B056A-8294-F174-8951-1363A9F35650}"/>
              </a:ext>
            </a:extLst>
          </p:cNvPr>
          <p:cNvSpPr txBox="1">
            <a:spLocks/>
          </p:cNvSpPr>
          <p:nvPr/>
        </p:nvSpPr>
        <p:spPr>
          <a:xfrm>
            <a:off x="271002" y="365775"/>
            <a:ext cx="8601995" cy="12439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PFP </a:t>
            </a:r>
          </a:p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Passive Fire Protection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5DB6A0D-F119-AE25-B0D4-4FB4C51EC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786" y="1515459"/>
            <a:ext cx="2700427" cy="588815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1A0C7904-BA60-BE4D-7AAC-37FAF025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9979" y="5643242"/>
            <a:ext cx="1803016" cy="584503"/>
          </a:xfrm>
          <a:prstGeom prst="rect">
            <a:avLst/>
          </a:prstGeom>
        </p:spPr>
      </p:pic>
      <p:sp>
        <p:nvSpPr>
          <p:cNvPr id="21" name="Título 1">
            <a:extLst>
              <a:ext uri="{FF2B5EF4-FFF2-40B4-BE49-F238E27FC236}">
                <a16:creationId xmlns:a16="http://schemas.microsoft.com/office/drawing/2014/main" id="{BE329E11-DC6D-108D-F24B-DFF2C1F2413B}"/>
              </a:ext>
            </a:extLst>
          </p:cNvPr>
          <p:cNvSpPr txBox="1">
            <a:spLocks/>
          </p:cNvSpPr>
          <p:nvPr/>
        </p:nvSpPr>
        <p:spPr>
          <a:xfrm>
            <a:off x="531897" y="2060973"/>
            <a:ext cx="2248374" cy="6114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Aplicações</a:t>
            </a:r>
          </a:p>
        </p:txBody>
      </p:sp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111294DB-F001-8A12-ADA3-3024F34E62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460656"/>
              </p:ext>
            </p:extLst>
          </p:nvPr>
        </p:nvGraphicFramePr>
        <p:xfrm>
          <a:off x="531813" y="2571750"/>
          <a:ext cx="5635625" cy="27610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12193702" imgH="9142857" progId="">
                  <p:embed/>
                </p:oleObj>
              </mc:Choice>
              <mc:Fallback>
                <p:oleObj name="Photo Editor Photo" r:id="rId4" imgW="12193702" imgH="9142857" progId="">
                  <p:embed/>
                  <p:pic>
                    <p:nvPicPr>
                      <p:cNvPr id="4" name="Object 2">
                        <a:extLst>
                          <a:ext uri="{FF2B5EF4-FFF2-40B4-BE49-F238E27FC236}">
                            <a16:creationId xmlns:a16="http://schemas.microsoft.com/office/drawing/2014/main" id="{111294DB-F001-8A12-ADA3-3024F34E628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5633"/>
                      <a:stretch>
                        <a:fillRect/>
                      </a:stretch>
                    </p:blipFill>
                    <p:spPr bwMode="auto">
                      <a:xfrm>
                        <a:off x="531813" y="2571750"/>
                        <a:ext cx="5635625" cy="27610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chemeClr val="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4">
            <a:extLst>
              <a:ext uri="{FF2B5EF4-FFF2-40B4-BE49-F238E27FC236}">
                <a16:creationId xmlns:a16="http://schemas.microsoft.com/office/drawing/2014/main" id="{5B160896-726D-FEF7-C6F1-E67776844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4975" y="2530079"/>
            <a:ext cx="1701800" cy="646331"/>
          </a:xfrm>
          <a:prstGeom prst="rect">
            <a:avLst/>
          </a:prstGeom>
          <a:noFill/>
          <a:ln w="254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Font typeface="Arial" pitchFamily="34" charset="0"/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en-US" sz="1200" dirty="0"/>
              <a:t>TORRE / RISER BAY -  </a:t>
            </a:r>
            <a:r>
              <a:rPr lang="en-GB" altLang="en-US" sz="1200" dirty="0" err="1"/>
              <a:t>Proteção</a:t>
            </a:r>
            <a:r>
              <a:rPr lang="en-GB" altLang="en-US" sz="1200" dirty="0"/>
              <a:t> </a:t>
            </a:r>
            <a:r>
              <a:rPr lang="en-GB" altLang="en-US" sz="1200" dirty="0" err="1"/>
              <a:t>até</a:t>
            </a:r>
            <a:r>
              <a:rPr lang="en-GB" altLang="en-US" sz="1200" dirty="0"/>
              <a:t> 120 MINUTES 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3B6E2A53-FF73-EEF9-EAC5-596D61FE5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1325" y="3233738"/>
            <a:ext cx="1701800" cy="830997"/>
          </a:xfrm>
          <a:prstGeom prst="rect">
            <a:avLst/>
          </a:prstGeom>
          <a:noFill/>
          <a:ln w="254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Font typeface="Arial" pitchFamily="34" charset="0"/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en-US" sz="1200" dirty="0"/>
              <a:t>ÁREAS DE PROCESSO /  ESTRUTURAS DE AÇO PRIMÁRIAS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9F244429-8211-8488-EA3A-6D986D023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1325" y="4040982"/>
            <a:ext cx="1701800" cy="830997"/>
          </a:xfrm>
          <a:prstGeom prst="rect">
            <a:avLst/>
          </a:prstGeom>
          <a:noFill/>
          <a:ln w="254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Font typeface="Arial" pitchFamily="34" charset="0"/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en-US" sz="1200" dirty="0"/>
              <a:t>VASOS CRÍTICOS DE ÁREA DE PROCESSO E TUBULAÇÕES </a:t>
            </a: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BBED6A79-8759-E823-587E-EB490168A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1400" y="5605463"/>
            <a:ext cx="1701800" cy="461665"/>
          </a:xfrm>
          <a:prstGeom prst="rect">
            <a:avLst/>
          </a:prstGeom>
          <a:noFill/>
          <a:ln w="254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Font typeface="Arial" pitchFamily="34" charset="0"/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en-US" sz="1200" dirty="0"/>
              <a:t>CASARIA / ACOMODAÇÃO</a:t>
            </a:r>
          </a:p>
        </p:txBody>
      </p:sp>
      <p:sp>
        <p:nvSpPr>
          <p:cNvPr id="22" name="Text Box 8">
            <a:extLst>
              <a:ext uri="{FF2B5EF4-FFF2-40B4-BE49-F238E27FC236}">
                <a16:creationId xmlns:a16="http://schemas.microsoft.com/office/drawing/2014/main" id="{EECBB2AC-63DE-61F8-E7AF-2362D4A42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8625" y="4877991"/>
            <a:ext cx="1701800" cy="646331"/>
          </a:xfrm>
          <a:prstGeom prst="rect">
            <a:avLst/>
          </a:prstGeom>
          <a:noFill/>
          <a:ln w="254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Font typeface="Arial" pitchFamily="34" charset="0"/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en-US" sz="1200" dirty="0"/>
              <a:t>DIVISÕES DE INCÊNDIO E EXPLOSÃO</a:t>
            </a:r>
          </a:p>
        </p:txBody>
      </p:sp>
      <p:sp>
        <p:nvSpPr>
          <p:cNvPr id="23" name="Text Box 9">
            <a:extLst>
              <a:ext uri="{FF2B5EF4-FFF2-40B4-BE49-F238E27FC236}">
                <a16:creationId xmlns:a16="http://schemas.microsoft.com/office/drawing/2014/main" id="{7E1B454D-F8F9-E61C-73E8-AD9450D33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0" y="5595938"/>
            <a:ext cx="1701800" cy="461665"/>
          </a:xfrm>
          <a:prstGeom prst="rect">
            <a:avLst/>
          </a:prstGeom>
          <a:noFill/>
          <a:ln w="254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Font typeface="Arial" pitchFamily="34" charset="0"/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en-US" sz="1200" dirty="0"/>
              <a:t>ESTRUTURAS DE ROTAS DE FUGA </a:t>
            </a:r>
          </a:p>
        </p:txBody>
      </p:sp>
      <p:sp>
        <p:nvSpPr>
          <p:cNvPr id="24" name="Line 10">
            <a:extLst>
              <a:ext uri="{FF2B5EF4-FFF2-40B4-BE49-F238E27FC236}">
                <a16:creationId xmlns:a16="http://schemas.microsoft.com/office/drawing/2014/main" id="{29DE2D04-5ABD-8AA4-2DDF-A910598BE9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54663" y="2861073"/>
            <a:ext cx="1223962" cy="639365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11">
            <a:extLst>
              <a:ext uri="{FF2B5EF4-FFF2-40B4-BE49-F238E27FC236}">
                <a16:creationId xmlns:a16="http://schemas.microsoft.com/office/drawing/2014/main" id="{0CFCA016-A237-BE3F-1334-F104A28C213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70475" y="3500437"/>
            <a:ext cx="1714500" cy="195263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12">
            <a:extLst>
              <a:ext uri="{FF2B5EF4-FFF2-40B4-BE49-F238E27FC236}">
                <a16:creationId xmlns:a16="http://schemas.microsoft.com/office/drawing/2014/main" id="{EE7240C6-AA4B-21A3-B5EC-220ACA9F142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6789" y="3805238"/>
            <a:ext cx="2008187" cy="489347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13">
            <a:extLst>
              <a:ext uri="{FF2B5EF4-FFF2-40B4-BE49-F238E27FC236}">
                <a16:creationId xmlns:a16="http://schemas.microsoft.com/office/drawing/2014/main" id="{5DF791EF-F3F4-1F33-B12F-1755CE16D57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810001" y="3794522"/>
            <a:ext cx="2974975" cy="1251347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14">
            <a:extLst>
              <a:ext uri="{FF2B5EF4-FFF2-40B4-BE49-F238E27FC236}">
                <a16:creationId xmlns:a16="http://schemas.microsoft.com/office/drawing/2014/main" id="{0FD9FEF0-CD29-ADDF-9BED-9986B60E378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038601" y="4011216"/>
            <a:ext cx="1139825" cy="1589484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15">
            <a:extLst>
              <a:ext uri="{FF2B5EF4-FFF2-40B4-BE49-F238E27FC236}">
                <a16:creationId xmlns:a16="http://schemas.microsoft.com/office/drawing/2014/main" id="{6B97C0EF-4004-DBAD-5FC7-4174381B7A9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48025" y="4023123"/>
            <a:ext cx="147638" cy="1577578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855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369B056A-8294-F174-8951-1363A9F35650}"/>
              </a:ext>
            </a:extLst>
          </p:cNvPr>
          <p:cNvSpPr txBox="1">
            <a:spLocks/>
          </p:cNvSpPr>
          <p:nvPr/>
        </p:nvSpPr>
        <p:spPr>
          <a:xfrm>
            <a:off x="271002" y="365775"/>
            <a:ext cx="8601995" cy="12439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PFP </a:t>
            </a:r>
          </a:p>
          <a:p>
            <a:pPr algn="ctr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Passive Fire Protection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5DB6A0D-F119-AE25-B0D4-4FB4C51EC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786" y="1515459"/>
            <a:ext cx="2700427" cy="588815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1A0C7904-BA60-BE4D-7AAC-37FAF025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9979" y="5643242"/>
            <a:ext cx="1803016" cy="584503"/>
          </a:xfrm>
          <a:prstGeom prst="rect">
            <a:avLst/>
          </a:prstGeom>
        </p:spPr>
      </p:pic>
      <p:sp>
        <p:nvSpPr>
          <p:cNvPr id="21" name="Título 1">
            <a:extLst>
              <a:ext uri="{FF2B5EF4-FFF2-40B4-BE49-F238E27FC236}">
                <a16:creationId xmlns:a16="http://schemas.microsoft.com/office/drawing/2014/main" id="{BE329E11-DC6D-108D-F24B-DFF2C1F2413B}"/>
              </a:ext>
            </a:extLst>
          </p:cNvPr>
          <p:cNvSpPr txBox="1">
            <a:spLocks/>
          </p:cNvSpPr>
          <p:nvPr/>
        </p:nvSpPr>
        <p:spPr>
          <a:xfrm>
            <a:off x="531897" y="2060973"/>
            <a:ext cx="2248374" cy="6114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Aplicações</a:t>
            </a:r>
          </a:p>
        </p:txBody>
      </p:sp>
      <p:pic>
        <p:nvPicPr>
          <p:cNvPr id="3" name="Picture 2" descr="1">
            <a:extLst>
              <a:ext uri="{FF2B5EF4-FFF2-40B4-BE49-F238E27FC236}">
                <a16:creationId xmlns:a16="http://schemas.microsoft.com/office/drawing/2014/main" id="{6D24C486-70EE-8802-22D2-479DEDBC0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47938"/>
            <a:ext cx="5456238" cy="365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4689EB9D-00D7-26DD-8E5F-DEC60E760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0925" y="2578894"/>
            <a:ext cx="2806702" cy="276999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Font typeface="Arial" pitchFamily="34" charset="0"/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en-US" sz="1200" dirty="0"/>
              <a:t>EDIFÍCIOS / SALAS DE CONTROLE</a:t>
            </a:r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330C5521-2D76-C0CC-2466-9FD880D668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47775" y="2780110"/>
            <a:ext cx="4852988" cy="1291828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72C56BE2-E50C-30C3-D2EA-04B437B80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1" y="2943225"/>
            <a:ext cx="2765426" cy="276999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Font typeface="Arial" pitchFamily="34" charset="0"/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en-US" sz="1200" dirty="0"/>
              <a:t>ESFERAS</a:t>
            </a:r>
          </a:p>
        </p:txBody>
      </p:sp>
      <p:sp>
        <p:nvSpPr>
          <p:cNvPr id="11" name="Line 7">
            <a:extLst>
              <a:ext uri="{FF2B5EF4-FFF2-40B4-BE49-F238E27FC236}">
                <a16:creationId xmlns:a16="http://schemas.microsoft.com/office/drawing/2014/main" id="{12553649-0627-B5A5-50ED-09FB1317DD6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84639" y="2997994"/>
            <a:ext cx="2046287" cy="6477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E3992F34-561C-BA64-8AD9-65A2C66C1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1" y="3707190"/>
            <a:ext cx="2765426" cy="284559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Font typeface="Arial" pitchFamily="34" charset="0"/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en-US" sz="1200" dirty="0"/>
              <a:t>TUBULAÇÕES DE PROCESSO</a:t>
            </a:r>
          </a:p>
        </p:txBody>
      </p:sp>
      <p:sp>
        <p:nvSpPr>
          <p:cNvPr id="14" name="Line 9">
            <a:extLst>
              <a:ext uri="{FF2B5EF4-FFF2-40B4-BE49-F238E27FC236}">
                <a16:creationId xmlns:a16="http://schemas.microsoft.com/office/drawing/2014/main" id="{B6068D8D-FAA7-5219-8314-6D4F984BF77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16213" y="3862388"/>
            <a:ext cx="3414712" cy="432197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A31F96F7-95B7-BEC8-1017-6275739E9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1" y="4287025"/>
            <a:ext cx="2765426" cy="284559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Font typeface="Arial" pitchFamily="34" charset="0"/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en-US" sz="1200" dirty="0"/>
              <a:t>COLUNAS DE DESTILAÇÃO</a:t>
            </a:r>
          </a:p>
        </p:txBody>
      </p:sp>
      <p:sp>
        <p:nvSpPr>
          <p:cNvPr id="17" name="Line 11">
            <a:extLst>
              <a:ext uri="{FF2B5EF4-FFF2-40B4-BE49-F238E27FC236}">
                <a16:creationId xmlns:a16="http://schemas.microsoft.com/office/drawing/2014/main" id="{7A1F23FA-41B2-4155-163C-0A1CABCD4E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95488" y="4456510"/>
            <a:ext cx="4176712" cy="161925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12">
            <a:extLst>
              <a:ext uri="{FF2B5EF4-FFF2-40B4-BE49-F238E27FC236}">
                <a16:creationId xmlns:a16="http://schemas.microsoft.com/office/drawing/2014/main" id="{DEE7CAC6-B5F4-D219-253A-B8B09EB0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1" y="4826379"/>
            <a:ext cx="2765426" cy="284558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Font typeface="Arial" pitchFamily="34" charset="0"/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en-US" sz="1200" dirty="0"/>
              <a:t>SUPORTE DE TUBULAÇÕES</a:t>
            </a:r>
          </a:p>
        </p:txBody>
      </p:sp>
      <p:sp>
        <p:nvSpPr>
          <p:cNvPr id="19" name="Line 13">
            <a:extLst>
              <a:ext uri="{FF2B5EF4-FFF2-40B4-BE49-F238E27FC236}">
                <a16:creationId xmlns:a16="http://schemas.microsoft.com/office/drawing/2014/main" id="{CF5C584B-5F82-F29C-D804-750303F50E3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60450" y="4618435"/>
            <a:ext cx="5070475" cy="377428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Text Box 14">
            <a:extLst>
              <a:ext uri="{FF2B5EF4-FFF2-40B4-BE49-F238E27FC236}">
                <a16:creationId xmlns:a16="http://schemas.microsoft.com/office/drawing/2014/main" id="{53BA2DD6-0588-2C0F-3C28-B8AEFDCA8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1" y="3313510"/>
            <a:ext cx="2765426" cy="276999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Font typeface="Arial" pitchFamily="34" charset="0"/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en-US" sz="1200" dirty="0"/>
              <a:t>BASES / SUPORTE DE ESFERAS</a:t>
            </a:r>
          </a:p>
        </p:txBody>
      </p:sp>
      <p:sp>
        <p:nvSpPr>
          <p:cNvPr id="31" name="Line 15">
            <a:extLst>
              <a:ext uri="{FF2B5EF4-FFF2-40B4-BE49-F238E27FC236}">
                <a16:creationId xmlns:a16="http://schemas.microsoft.com/office/drawing/2014/main" id="{E912F9B6-AEA5-1EDF-6D70-A517C91D2F6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43414" y="3430191"/>
            <a:ext cx="1728787" cy="377428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16">
            <a:extLst>
              <a:ext uri="{FF2B5EF4-FFF2-40B4-BE49-F238E27FC236}">
                <a16:creationId xmlns:a16="http://schemas.microsoft.com/office/drawing/2014/main" id="{3000095C-1D0A-4B7F-CE4C-BE5C3C39300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68739" y="4995863"/>
            <a:ext cx="2232025" cy="54769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Text Box 17">
            <a:extLst>
              <a:ext uri="{FF2B5EF4-FFF2-40B4-BE49-F238E27FC236}">
                <a16:creationId xmlns:a16="http://schemas.microsoft.com/office/drawing/2014/main" id="{663888B5-3F22-3860-40F4-1D89315BC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6841" y="5318881"/>
            <a:ext cx="2730786" cy="276999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Font typeface="Arial" pitchFamily="34" charset="0"/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–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en-US" sz="1200" dirty="0"/>
              <a:t>AÇO ESTRUTURAL / PIPE RACK</a:t>
            </a:r>
          </a:p>
        </p:txBody>
      </p:sp>
      <p:sp>
        <p:nvSpPr>
          <p:cNvPr id="34" name="Line 18">
            <a:extLst>
              <a:ext uri="{FF2B5EF4-FFF2-40B4-BE49-F238E27FC236}">
                <a16:creationId xmlns:a16="http://schemas.microsoft.com/office/drawing/2014/main" id="{1261B681-B211-540D-E468-3CC7F6C7CC8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00089" y="5050631"/>
            <a:ext cx="5430837" cy="539354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19">
            <a:extLst>
              <a:ext uri="{FF2B5EF4-FFF2-40B4-BE49-F238E27FC236}">
                <a16:creationId xmlns:a16="http://schemas.microsoft.com/office/drawing/2014/main" id="{6C2D5A43-E548-0223-B2B8-AC8041D6AB8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43413" y="5212556"/>
            <a:ext cx="1657350" cy="377429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414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274377" y="164133"/>
            <a:ext cx="5514975" cy="50618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SISTEMA AEROSSOL</a:t>
            </a:r>
          </a:p>
        </p:txBody>
      </p:sp>
      <p:pic>
        <p:nvPicPr>
          <p:cNvPr id="5" name="Picture Placeholder 2">
            <a:extLst>
              <a:ext uri="{FF2B5EF4-FFF2-40B4-BE49-F238E27FC236}">
                <a16:creationId xmlns:a16="http://schemas.microsoft.com/office/drawing/2014/main" id="{AEF7542A-224A-E8D6-606A-CE27FB5917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41" b="6041"/>
          <a:stretch/>
        </p:blipFill>
        <p:spPr bwMode="gray">
          <a:xfrm>
            <a:off x="0" y="856800"/>
            <a:ext cx="9143999" cy="5144400"/>
          </a:xfrm>
          <a:custGeom>
            <a:avLst/>
            <a:gdLst>
              <a:gd name="connsiteX0" fmla="*/ 8398022 w 9143999"/>
              <a:gd name="connsiteY0" fmla="*/ 345388 h 5144400"/>
              <a:gd name="connsiteX1" fmla="*/ 8441303 w 9143999"/>
              <a:gd name="connsiteY1" fmla="*/ 397979 h 5144400"/>
              <a:gd name="connsiteX2" fmla="*/ 8391839 w 9143999"/>
              <a:gd name="connsiteY2" fmla="*/ 466038 h 5144400"/>
              <a:gd name="connsiteX3" fmla="*/ 8382565 w 9143999"/>
              <a:gd name="connsiteY3" fmla="*/ 466038 h 5144400"/>
              <a:gd name="connsiteX4" fmla="*/ 8382565 w 9143999"/>
              <a:gd name="connsiteY4" fmla="*/ 348482 h 5144400"/>
              <a:gd name="connsiteX5" fmla="*/ 8398022 w 9143999"/>
              <a:gd name="connsiteY5" fmla="*/ 345388 h 5144400"/>
              <a:gd name="connsiteX6" fmla="*/ 8194405 w 9143999"/>
              <a:gd name="connsiteY6" fmla="*/ 339038 h 5144400"/>
              <a:gd name="connsiteX7" fmla="*/ 8222228 w 9143999"/>
              <a:gd name="connsiteY7" fmla="*/ 404046 h 5144400"/>
              <a:gd name="connsiteX8" fmla="*/ 8194405 w 9143999"/>
              <a:gd name="connsiteY8" fmla="*/ 462863 h 5144400"/>
              <a:gd name="connsiteX9" fmla="*/ 8163490 w 9143999"/>
              <a:gd name="connsiteY9" fmla="*/ 400951 h 5144400"/>
              <a:gd name="connsiteX10" fmla="*/ 8194405 w 9143999"/>
              <a:gd name="connsiteY10" fmla="*/ 339038 h 5144400"/>
              <a:gd name="connsiteX11" fmla="*/ 7739627 w 9143999"/>
              <a:gd name="connsiteY11" fmla="*/ 339038 h 5144400"/>
              <a:gd name="connsiteX12" fmla="*/ 7768202 w 9143999"/>
              <a:gd name="connsiteY12" fmla="*/ 404046 h 5144400"/>
              <a:gd name="connsiteX13" fmla="*/ 7739627 w 9143999"/>
              <a:gd name="connsiteY13" fmla="*/ 462863 h 5144400"/>
              <a:gd name="connsiteX14" fmla="*/ 7711052 w 9143999"/>
              <a:gd name="connsiteY14" fmla="*/ 400951 h 5144400"/>
              <a:gd name="connsiteX15" fmla="*/ 7739627 w 9143999"/>
              <a:gd name="connsiteY15" fmla="*/ 339038 h 5144400"/>
              <a:gd name="connsiteX16" fmla="*/ 8619102 w 9143999"/>
              <a:gd name="connsiteY16" fmla="*/ 335863 h 5144400"/>
              <a:gd name="connsiteX17" fmla="*/ 8650852 w 9143999"/>
              <a:gd name="connsiteY17" fmla="*/ 378725 h 5144400"/>
              <a:gd name="connsiteX18" fmla="*/ 8590527 w 9143999"/>
              <a:gd name="connsiteY18" fmla="*/ 378725 h 5144400"/>
              <a:gd name="connsiteX19" fmla="*/ 8619102 w 9143999"/>
              <a:gd name="connsiteY19" fmla="*/ 335863 h 5144400"/>
              <a:gd name="connsiteX20" fmla="*/ 7121217 w 9143999"/>
              <a:gd name="connsiteY20" fmla="*/ 308875 h 5144400"/>
              <a:gd name="connsiteX21" fmla="*/ 7149078 w 9143999"/>
              <a:gd name="connsiteY21" fmla="*/ 410475 h 5144400"/>
              <a:gd name="connsiteX22" fmla="*/ 7087165 w 9143999"/>
              <a:gd name="connsiteY22" fmla="*/ 410475 h 5144400"/>
              <a:gd name="connsiteX23" fmla="*/ 7121217 w 9143999"/>
              <a:gd name="connsiteY23" fmla="*/ 308875 h 5144400"/>
              <a:gd name="connsiteX24" fmla="*/ 7471280 w 9143999"/>
              <a:gd name="connsiteY24" fmla="*/ 305701 h 5144400"/>
              <a:gd name="connsiteX25" fmla="*/ 7471280 w 9143999"/>
              <a:gd name="connsiteY25" fmla="*/ 336410 h 5144400"/>
              <a:gd name="connsiteX26" fmla="*/ 7539787 w 9143999"/>
              <a:gd name="connsiteY26" fmla="*/ 336410 h 5144400"/>
              <a:gd name="connsiteX27" fmla="*/ 7474394 w 9143999"/>
              <a:gd name="connsiteY27" fmla="*/ 465388 h 5144400"/>
              <a:gd name="connsiteX28" fmla="*/ 7471280 w 9143999"/>
              <a:gd name="connsiteY28" fmla="*/ 493026 h 5144400"/>
              <a:gd name="connsiteX29" fmla="*/ 7608294 w 9143999"/>
              <a:gd name="connsiteY29" fmla="*/ 493026 h 5144400"/>
              <a:gd name="connsiteX30" fmla="*/ 7630091 w 9143999"/>
              <a:gd name="connsiteY30" fmla="*/ 471529 h 5144400"/>
              <a:gd name="connsiteX31" fmla="*/ 7630091 w 9143999"/>
              <a:gd name="connsiteY31" fmla="*/ 459246 h 5144400"/>
              <a:gd name="connsiteX32" fmla="*/ 7592724 w 9143999"/>
              <a:gd name="connsiteY32" fmla="*/ 462317 h 5144400"/>
              <a:gd name="connsiteX33" fmla="*/ 7549129 w 9143999"/>
              <a:gd name="connsiteY33" fmla="*/ 462317 h 5144400"/>
              <a:gd name="connsiteX34" fmla="*/ 7626977 w 9143999"/>
              <a:gd name="connsiteY34" fmla="*/ 305701 h 5144400"/>
              <a:gd name="connsiteX35" fmla="*/ 7471280 w 9143999"/>
              <a:gd name="connsiteY35" fmla="*/ 305701 h 5144400"/>
              <a:gd name="connsiteX36" fmla="*/ 8622169 w 9143999"/>
              <a:gd name="connsiteY36" fmla="*/ 305700 h 5144400"/>
              <a:gd name="connsiteX37" fmla="*/ 8525441 w 9143999"/>
              <a:gd name="connsiteY37" fmla="*/ 397827 h 5144400"/>
              <a:gd name="connsiteX38" fmla="*/ 8619049 w 9143999"/>
              <a:gd name="connsiteY38" fmla="*/ 493025 h 5144400"/>
              <a:gd name="connsiteX39" fmla="*/ 8697055 w 9143999"/>
              <a:gd name="connsiteY39" fmla="*/ 434678 h 5144400"/>
              <a:gd name="connsiteX40" fmla="*/ 8644011 w 9143999"/>
              <a:gd name="connsiteY40" fmla="*/ 450033 h 5144400"/>
              <a:gd name="connsiteX41" fmla="*/ 8590966 w 9143999"/>
              <a:gd name="connsiteY41" fmla="*/ 403969 h 5144400"/>
              <a:gd name="connsiteX42" fmla="*/ 8706416 w 9143999"/>
              <a:gd name="connsiteY42" fmla="*/ 403969 h 5144400"/>
              <a:gd name="connsiteX43" fmla="*/ 8706416 w 9143999"/>
              <a:gd name="connsiteY43" fmla="*/ 382473 h 5144400"/>
              <a:gd name="connsiteX44" fmla="*/ 8622169 w 9143999"/>
              <a:gd name="connsiteY44" fmla="*/ 305700 h 5144400"/>
              <a:gd name="connsiteX45" fmla="*/ 8195215 w 9143999"/>
              <a:gd name="connsiteY45" fmla="*/ 305700 h 5144400"/>
              <a:gd name="connsiteX46" fmla="*/ 8098403 w 9143999"/>
              <a:gd name="connsiteY46" fmla="*/ 403969 h 5144400"/>
              <a:gd name="connsiteX47" fmla="*/ 8192092 w 9143999"/>
              <a:gd name="connsiteY47" fmla="*/ 493025 h 5144400"/>
              <a:gd name="connsiteX48" fmla="*/ 8288903 w 9143999"/>
              <a:gd name="connsiteY48" fmla="*/ 394756 h 5144400"/>
              <a:gd name="connsiteX49" fmla="*/ 8195215 w 9143999"/>
              <a:gd name="connsiteY49" fmla="*/ 305700 h 5144400"/>
              <a:gd name="connsiteX50" fmla="*/ 7739629 w 9143999"/>
              <a:gd name="connsiteY50" fmla="*/ 305700 h 5144400"/>
              <a:gd name="connsiteX51" fmla="*/ 7639616 w 9143999"/>
              <a:gd name="connsiteY51" fmla="*/ 403969 h 5144400"/>
              <a:gd name="connsiteX52" fmla="*/ 7739629 w 9143999"/>
              <a:gd name="connsiteY52" fmla="*/ 493025 h 5144400"/>
              <a:gd name="connsiteX53" fmla="*/ 7839641 w 9143999"/>
              <a:gd name="connsiteY53" fmla="*/ 394757 h 5144400"/>
              <a:gd name="connsiteX54" fmla="*/ 7739629 w 9143999"/>
              <a:gd name="connsiteY54" fmla="*/ 305700 h 5144400"/>
              <a:gd name="connsiteX55" fmla="*/ 7102867 w 9143999"/>
              <a:gd name="connsiteY55" fmla="*/ 256489 h 5144400"/>
              <a:gd name="connsiteX56" fmla="*/ 7018903 w 9143999"/>
              <a:gd name="connsiteY56" fmla="*/ 493026 h 5144400"/>
              <a:gd name="connsiteX57" fmla="*/ 7056220 w 9143999"/>
              <a:gd name="connsiteY57" fmla="*/ 493026 h 5144400"/>
              <a:gd name="connsiteX58" fmla="*/ 7077989 w 9143999"/>
              <a:gd name="connsiteY58" fmla="*/ 434659 h 5144400"/>
              <a:gd name="connsiteX59" fmla="*/ 7158843 w 9143999"/>
              <a:gd name="connsiteY59" fmla="*/ 434659 h 5144400"/>
              <a:gd name="connsiteX60" fmla="*/ 7171282 w 9143999"/>
              <a:gd name="connsiteY60" fmla="*/ 471522 h 5144400"/>
              <a:gd name="connsiteX61" fmla="*/ 7196160 w 9143999"/>
              <a:gd name="connsiteY61" fmla="*/ 493026 h 5144400"/>
              <a:gd name="connsiteX62" fmla="*/ 7245916 w 9143999"/>
              <a:gd name="connsiteY62" fmla="*/ 493026 h 5144400"/>
              <a:gd name="connsiteX63" fmla="*/ 7239697 w 9143999"/>
              <a:gd name="connsiteY63" fmla="*/ 477666 h 5144400"/>
              <a:gd name="connsiteX64" fmla="*/ 7180611 w 9143999"/>
              <a:gd name="connsiteY64" fmla="*/ 290280 h 5144400"/>
              <a:gd name="connsiteX65" fmla="*/ 7133965 w 9143999"/>
              <a:gd name="connsiteY65" fmla="*/ 256489 h 5144400"/>
              <a:gd name="connsiteX66" fmla="*/ 7102867 w 9143999"/>
              <a:gd name="connsiteY66" fmla="*/ 256489 h 5144400"/>
              <a:gd name="connsiteX67" fmla="*/ 7866628 w 9143999"/>
              <a:gd name="connsiteY67" fmla="*/ 256488 h 5144400"/>
              <a:gd name="connsiteX68" fmla="*/ 7866628 w 9143999"/>
              <a:gd name="connsiteY68" fmla="*/ 493025 h 5144400"/>
              <a:gd name="connsiteX69" fmla="*/ 7907268 w 9143999"/>
              <a:gd name="connsiteY69" fmla="*/ 493025 h 5144400"/>
              <a:gd name="connsiteX70" fmla="*/ 7907268 w 9143999"/>
              <a:gd name="connsiteY70" fmla="*/ 345574 h 5144400"/>
              <a:gd name="connsiteX71" fmla="*/ 8004179 w 9143999"/>
              <a:gd name="connsiteY71" fmla="*/ 462306 h 5144400"/>
              <a:gd name="connsiteX72" fmla="*/ 8041693 w 9143999"/>
              <a:gd name="connsiteY72" fmla="*/ 493025 h 5144400"/>
              <a:gd name="connsiteX73" fmla="*/ 8069828 w 9143999"/>
              <a:gd name="connsiteY73" fmla="*/ 493025 h 5144400"/>
              <a:gd name="connsiteX74" fmla="*/ 8069828 w 9143999"/>
              <a:gd name="connsiteY74" fmla="*/ 277992 h 5144400"/>
              <a:gd name="connsiteX75" fmla="*/ 8047945 w 9143999"/>
              <a:gd name="connsiteY75" fmla="*/ 256488 h 5144400"/>
              <a:gd name="connsiteX76" fmla="*/ 8029188 w 9143999"/>
              <a:gd name="connsiteY76" fmla="*/ 256488 h 5144400"/>
              <a:gd name="connsiteX77" fmla="*/ 8029188 w 9143999"/>
              <a:gd name="connsiteY77" fmla="*/ 400868 h 5144400"/>
              <a:gd name="connsiteX78" fmla="*/ 7938530 w 9143999"/>
              <a:gd name="connsiteY78" fmla="*/ 284136 h 5144400"/>
              <a:gd name="connsiteX79" fmla="*/ 7894764 w 9143999"/>
              <a:gd name="connsiteY79" fmla="*/ 256488 h 5144400"/>
              <a:gd name="connsiteX80" fmla="*/ 7866628 w 9143999"/>
              <a:gd name="connsiteY80" fmla="*/ 256488 h 5144400"/>
              <a:gd name="connsiteX81" fmla="*/ 8738166 w 9143999"/>
              <a:gd name="connsiteY81" fmla="*/ 237438 h 5144400"/>
              <a:gd name="connsiteX82" fmla="*/ 8738166 w 9143999"/>
              <a:gd name="connsiteY82" fmla="*/ 493025 h 5144400"/>
              <a:gd name="connsiteX83" fmla="*/ 8793729 w 9143999"/>
              <a:gd name="connsiteY83" fmla="*/ 493025 h 5144400"/>
              <a:gd name="connsiteX84" fmla="*/ 8793729 w 9143999"/>
              <a:gd name="connsiteY84" fmla="*/ 274390 h 5144400"/>
              <a:gd name="connsiteX85" fmla="*/ 8759774 w 9143999"/>
              <a:gd name="connsiteY85" fmla="*/ 237438 h 5144400"/>
              <a:gd name="connsiteX86" fmla="*/ 8738166 w 9143999"/>
              <a:gd name="connsiteY86" fmla="*/ 237438 h 5144400"/>
              <a:gd name="connsiteX87" fmla="*/ 8315891 w 9143999"/>
              <a:gd name="connsiteY87" fmla="*/ 237438 h 5144400"/>
              <a:gd name="connsiteX88" fmla="*/ 8315891 w 9143999"/>
              <a:gd name="connsiteY88" fmla="*/ 493025 h 5144400"/>
              <a:gd name="connsiteX89" fmla="*/ 8393965 w 9143999"/>
              <a:gd name="connsiteY89" fmla="*/ 493025 h 5144400"/>
              <a:gd name="connsiteX90" fmla="*/ 8506391 w 9143999"/>
              <a:gd name="connsiteY90" fmla="*/ 388327 h 5144400"/>
              <a:gd name="connsiteX91" fmla="*/ 8431440 w 9143999"/>
              <a:gd name="connsiteY91" fmla="*/ 308263 h 5144400"/>
              <a:gd name="connsiteX92" fmla="*/ 8381473 w 9143999"/>
              <a:gd name="connsiteY92" fmla="*/ 326740 h 5144400"/>
              <a:gd name="connsiteX93" fmla="*/ 8381473 w 9143999"/>
              <a:gd name="connsiteY93" fmla="*/ 274391 h 5144400"/>
              <a:gd name="connsiteX94" fmla="*/ 8340875 w 9143999"/>
              <a:gd name="connsiteY94" fmla="*/ 237438 h 5144400"/>
              <a:gd name="connsiteX95" fmla="*/ 8315891 w 9143999"/>
              <a:gd name="connsiteY95" fmla="*/ 237438 h 5144400"/>
              <a:gd name="connsiteX96" fmla="*/ 7268141 w 9143999"/>
              <a:gd name="connsiteY96" fmla="*/ 237438 h 5144400"/>
              <a:gd name="connsiteX97" fmla="*/ 7268141 w 9143999"/>
              <a:gd name="connsiteY97" fmla="*/ 493025 h 5144400"/>
              <a:gd name="connsiteX98" fmla="*/ 7333229 w 9143999"/>
              <a:gd name="connsiteY98" fmla="*/ 493025 h 5144400"/>
              <a:gd name="connsiteX99" fmla="*/ 7333229 w 9143999"/>
              <a:gd name="connsiteY99" fmla="*/ 420859 h 5144400"/>
              <a:gd name="connsiteX100" fmla="*/ 7333229 w 9143999"/>
              <a:gd name="connsiteY100" fmla="*/ 394758 h 5144400"/>
              <a:gd name="connsiteX101" fmla="*/ 7354980 w 9143999"/>
              <a:gd name="connsiteY101" fmla="*/ 433815 h 5144400"/>
              <a:gd name="connsiteX102" fmla="*/ 7370852 w 9143999"/>
              <a:gd name="connsiteY102" fmla="*/ 462317 h 5144400"/>
              <a:gd name="connsiteX103" fmla="*/ 7405341 w 9143999"/>
              <a:gd name="connsiteY103" fmla="*/ 493026 h 5144400"/>
              <a:gd name="connsiteX104" fmla="*/ 7458641 w 9143999"/>
              <a:gd name="connsiteY104" fmla="*/ 493026 h 5144400"/>
              <a:gd name="connsiteX105" fmla="*/ 7446100 w 9143999"/>
              <a:gd name="connsiteY105" fmla="*/ 477671 h 5144400"/>
              <a:gd name="connsiteX106" fmla="*/ 7395935 w 9143999"/>
              <a:gd name="connsiteY106" fmla="*/ 379402 h 5144400"/>
              <a:gd name="connsiteX107" fmla="*/ 7455506 w 9143999"/>
              <a:gd name="connsiteY107" fmla="*/ 305701 h 5144400"/>
              <a:gd name="connsiteX108" fmla="*/ 7402205 w 9143999"/>
              <a:gd name="connsiteY108" fmla="*/ 305701 h 5144400"/>
              <a:gd name="connsiteX109" fmla="*/ 7334306 w 9143999"/>
              <a:gd name="connsiteY109" fmla="*/ 393365 h 5144400"/>
              <a:gd name="connsiteX110" fmla="*/ 7333229 w 9143999"/>
              <a:gd name="connsiteY110" fmla="*/ 394755 h 5144400"/>
              <a:gd name="connsiteX111" fmla="*/ 7333229 w 9143999"/>
              <a:gd name="connsiteY111" fmla="*/ 366627 h 5144400"/>
              <a:gd name="connsiteX112" fmla="*/ 7333229 w 9143999"/>
              <a:gd name="connsiteY112" fmla="*/ 274391 h 5144400"/>
              <a:gd name="connsiteX113" fmla="*/ 7289837 w 9143999"/>
              <a:gd name="connsiteY113" fmla="*/ 237438 h 5144400"/>
              <a:gd name="connsiteX114" fmla="*/ 7268141 w 9143999"/>
              <a:gd name="connsiteY114" fmla="*/ 237438 h 5144400"/>
              <a:gd name="connsiteX115" fmla="*/ 8932543 w 9143999"/>
              <a:gd name="connsiteY115" fmla="*/ 0 h 5144400"/>
              <a:gd name="connsiteX116" fmla="*/ 9143999 w 9143999"/>
              <a:gd name="connsiteY116" fmla="*/ 0 h 5144400"/>
              <a:gd name="connsiteX117" fmla="*/ 9143999 w 9143999"/>
              <a:gd name="connsiteY117" fmla="*/ 5144400 h 5144400"/>
              <a:gd name="connsiteX118" fmla="*/ 9027314 w 9143999"/>
              <a:gd name="connsiteY118" fmla="*/ 5144400 h 5144400"/>
              <a:gd name="connsiteX119" fmla="*/ 9009627 w 9143999"/>
              <a:gd name="connsiteY119" fmla="*/ 5144400 h 5144400"/>
              <a:gd name="connsiteX120" fmla="*/ 8932543 w 9143999"/>
              <a:gd name="connsiteY120" fmla="*/ 5144400 h 5144400"/>
              <a:gd name="connsiteX121" fmla="*/ 8853155 w 9143999"/>
              <a:gd name="connsiteY121" fmla="*/ 5144400 h 5144400"/>
              <a:gd name="connsiteX122" fmla="*/ 0 w 9143999"/>
              <a:gd name="connsiteY122" fmla="*/ 5144400 h 5144400"/>
              <a:gd name="connsiteX123" fmla="*/ 0 w 9143999"/>
              <a:gd name="connsiteY123" fmla="*/ 902 h 5144400"/>
              <a:gd name="connsiteX124" fmla="*/ 8853155 w 9143999"/>
              <a:gd name="connsiteY124" fmla="*/ 902 h 5144400"/>
              <a:gd name="connsiteX125" fmla="*/ 8853155 w 9143999"/>
              <a:gd name="connsiteY125" fmla="*/ 900 h 5144400"/>
              <a:gd name="connsiteX126" fmla="*/ 8932543 w 9143999"/>
              <a:gd name="connsiteY126" fmla="*/ 900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9143999" h="5144400">
                <a:moveTo>
                  <a:pt x="8398022" y="345388"/>
                </a:moveTo>
                <a:cubicBezTo>
                  <a:pt x="8419663" y="345388"/>
                  <a:pt x="8441303" y="367043"/>
                  <a:pt x="8441303" y="397979"/>
                </a:cubicBezTo>
                <a:cubicBezTo>
                  <a:pt x="8441303" y="441289"/>
                  <a:pt x="8422754" y="466038"/>
                  <a:pt x="8391839" y="466038"/>
                </a:cubicBezTo>
                <a:cubicBezTo>
                  <a:pt x="8382565" y="466038"/>
                  <a:pt x="8382565" y="466038"/>
                  <a:pt x="8382565" y="466038"/>
                </a:cubicBezTo>
                <a:cubicBezTo>
                  <a:pt x="8382565" y="348482"/>
                  <a:pt x="8382565" y="348482"/>
                  <a:pt x="8382565" y="348482"/>
                </a:cubicBezTo>
                <a:cubicBezTo>
                  <a:pt x="8385656" y="345388"/>
                  <a:pt x="8388748" y="345388"/>
                  <a:pt x="8398022" y="345388"/>
                </a:cubicBezTo>
                <a:close/>
                <a:moveTo>
                  <a:pt x="8194405" y="339038"/>
                </a:moveTo>
                <a:cubicBezTo>
                  <a:pt x="8212954" y="339038"/>
                  <a:pt x="8222228" y="366899"/>
                  <a:pt x="8222228" y="404046"/>
                </a:cubicBezTo>
                <a:cubicBezTo>
                  <a:pt x="8222228" y="441194"/>
                  <a:pt x="8212954" y="462863"/>
                  <a:pt x="8194405" y="462863"/>
                </a:cubicBezTo>
                <a:cubicBezTo>
                  <a:pt x="8172765" y="462863"/>
                  <a:pt x="8163490" y="438098"/>
                  <a:pt x="8163490" y="400951"/>
                </a:cubicBezTo>
                <a:cubicBezTo>
                  <a:pt x="8163490" y="363803"/>
                  <a:pt x="8172765" y="339038"/>
                  <a:pt x="8194405" y="339038"/>
                </a:cubicBezTo>
                <a:close/>
                <a:moveTo>
                  <a:pt x="7739627" y="339038"/>
                </a:moveTo>
                <a:cubicBezTo>
                  <a:pt x="7761852" y="339038"/>
                  <a:pt x="7768202" y="366899"/>
                  <a:pt x="7768202" y="404046"/>
                </a:cubicBezTo>
                <a:cubicBezTo>
                  <a:pt x="7768202" y="441194"/>
                  <a:pt x="7761852" y="462863"/>
                  <a:pt x="7739627" y="462863"/>
                </a:cubicBezTo>
                <a:cubicBezTo>
                  <a:pt x="7717402" y="462863"/>
                  <a:pt x="7711052" y="438098"/>
                  <a:pt x="7711052" y="400951"/>
                </a:cubicBezTo>
                <a:cubicBezTo>
                  <a:pt x="7711052" y="363803"/>
                  <a:pt x="7717402" y="339038"/>
                  <a:pt x="7739627" y="339038"/>
                </a:cubicBezTo>
                <a:close/>
                <a:moveTo>
                  <a:pt x="8619102" y="335863"/>
                </a:moveTo>
                <a:cubicBezTo>
                  <a:pt x="8644502" y="335863"/>
                  <a:pt x="8650852" y="378725"/>
                  <a:pt x="8650852" y="378725"/>
                </a:cubicBezTo>
                <a:cubicBezTo>
                  <a:pt x="8590527" y="378725"/>
                  <a:pt x="8590527" y="378725"/>
                  <a:pt x="8590527" y="378725"/>
                </a:cubicBezTo>
                <a:cubicBezTo>
                  <a:pt x="8590527" y="354233"/>
                  <a:pt x="8600052" y="335863"/>
                  <a:pt x="8619102" y="335863"/>
                </a:cubicBezTo>
                <a:close/>
                <a:moveTo>
                  <a:pt x="7121217" y="308875"/>
                </a:moveTo>
                <a:cubicBezTo>
                  <a:pt x="7149078" y="410475"/>
                  <a:pt x="7149078" y="410475"/>
                  <a:pt x="7149078" y="410475"/>
                </a:cubicBezTo>
                <a:cubicBezTo>
                  <a:pt x="7087165" y="410475"/>
                  <a:pt x="7087165" y="410475"/>
                  <a:pt x="7087165" y="410475"/>
                </a:cubicBezTo>
                <a:cubicBezTo>
                  <a:pt x="7121217" y="308875"/>
                  <a:pt x="7121217" y="308875"/>
                  <a:pt x="7121217" y="308875"/>
                </a:cubicBezTo>
                <a:close/>
                <a:moveTo>
                  <a:pt x="7471280" y="305701"/>
                </a:moveTo>
                <a:cubicBezTo>
                  <a:pt x="7471280" y="336410"/>
                  <a:pt x="7471280" y="336410"/>
                  <a:pt x="7471280" y="336410"/>
                </a:cubicBezTo>
                <a:cubicBezTo>
                  <a:pt x="7539787" y="336410"/>
                  <a:pt x="7539787" y="336410"/>
                  <a:pt x="7539787" y="336410"/>
                </a:cubicBezTo>
                <a:cubicBezTo>
                  <a:pt x="7474394" y="465388"/>
                  <a:pt x="7474394" y="465388"/>
                  <a:pt x="7474394" y="465388"/>
                </a:cubicBezTo>
                <a:cubicBezTo>
                  <a:pt x="7468166" y="477671"/>
                  <a:pt x="7468166" y="486884"/>
                  <a:pt x="7471280" y="493026"/>
                </a:cubicBezTo>
                <a:cubicBezTo>
                  <a:pt x="7608294" y="493026"/>
                  <a:pt x="7608294" y="493026"/>
                  <a:pt x="7608294" y="493026"/>
                </a:cubicBezTo>
                <a:cubicBezTo>
                  <a:pt x="7620749" y="493026"/>
                  <a:pt x="7630091" y="483813"/>
                  <a:pt x="7630091" y="471529"/>
                </a:cubicBezTo>
                <a:cubicBezTo>
                  <a:pt x="7630091" y="459246"/>
                  <a:pt x="7630091" y="459246"/>
                  <a:pt x="7630091" y="459246"/>
                </a:cubicBezTo>
                <a:cubicBezTo>
                  <a:pt x="7623863" y="462317"/>
                  <a:pt x="7614522" y="462317"/>
                  <a:pt x="7592724" y="462317"/>
                </a:cubicBezTo>
                <a:cubicBezTo>
                  <a:pt x="7549129" y="462317"/>
                  <a:pt x="7549129" y="462317"/>
                  <a:pt x="7549129" y="462317"/>
                </a:cubicBezTo>
                <a:cubicBezTo>
                  <a:pt x="7626977" y="305701"/>
                  <a:pt x="7626977" y="305701"/>
                  <a:pt x="7626977" y="305701"/>
                </a:cubicBezTo>
                <a:cubicBezTo>
                  <a:pt x="7471280" y="305701"/>
                  <a:pt x="7471280" y="305701"/>
                  <a:pt x="7471280" y="305701"/>
                </a:cubicBezTo>
                <a:close/>
                <a:moveTo>
                  <a:pt x="8622169" y="305700"/>
                </a:moveTo>
                <a:cubicBezTo>
                  <a:pt x="8566004" y="305700"/>
                  <a:pt x="8525441" y="342551"/>
                  <a:pt x="8525441" y="397827"/>
                </a:cubicBezTo>
                <a:cubicBezTo>
                  <a:pt x="8525441" y="453103"/>
                  <a:pt x="8562884" y="493025"/>
                  <a:pt x="8619049" y="493025"/>
                </a:cubicBezTo>
                <a:cubicBezTo>
                  <a:pt x="8675213" y="493025"/>
                  <a:pt x="8697055" y="462316"/>
                  <a:pt x="8697055" y="434678"/>
                </a:cubicBezTo>
                <a:cubicBezTo>
                  <a:pt x="8684574" y="443891"/>
                  <a:pt x="8665853" y="450033"/>
                  <a:pt x="8644011" y="450033"/>
                </a:cubicBezTo>
                <a:cubicBezTo>
                  <a:pt x="8612808" y="450033"/>
                  <a:pt x="8590966" y="431607"/>
                  <a:pt x="8590966" y="403969"/>
                </a:cubicBezTo>
                <a:cubicBezTo>
                  <a:pt x="8706416" y="403969"/>
                  <a:pt x="8706416" y="403969"/>
                  <a:pt x="8706416" y="403969"/>
                </a:cubicBezTo>
                <a:cubicBezTo>
                  <a:pt x="8706416" y="394756"/>
                  <a:pt x="8706416" y="388615"/>
                  <a:pt x="8706416" y="382473"/>
                </a:cubicBezTo>
                <a:cubicBezTo>
                  <a:pt x="8706416" y="339480"/>
                  <a:pt x="8675213" y="305700"/>
                  <a:pt x="8622169" y="305700"/>
                </a:cubicBezTo>
                <a:close/>
                <a:moveTo>
                  <a:pt x="8195215" y="305700"/>
                </a:moveTo>
                <a:cubicBezTo>
                  <a:pt x="8139002" y="305700"/>
                  <a:pt x="8098403" y="342551"/>
                  <a:pt x="8098403" y="403969"/>
                </a:cubicBezTo>
                <a:cubicBezTo>
                  <a:pt x="8098403" y="456174"/>
                  <a:pt x="8139002" y="493025"/>
                  <a:pt x="8192092" y="493025"/>
                </a:cubicBezTo>
                <a:cubicBezTo>
                  <a:pt x="8245182" y="493025"/>
                  <a:pt x="8288903" y="456174"/>
                  <a:pt x="8288903" y="394756"/>
                </a:cubicBezTo>
                <a:cubicBezTo>
                  <a:pt x="8288903" y="342551"/>
                  <a:pt x="8248305" y="305700"/>
                  <a:pt x="8195215" y="305700"/>
                </a:cubicBezTo>
                <a:close/>
                <a:moveTo>
                  <a:pt x="7739629" y="305700"/>
                </a:moveTo>
                <a:cubicBezTo>
                  <a:pt x="7686497" y="305700"/>
                  <a:pt x="7639616" y="342551"/>
                  <a:pt x="7639616" y="403969"/>
                </a:cubicBezTo>
                <a:cubicBezTo>
                  <a:pt x="7639616" y="456175"/>
                  <a:pt x="7686497" y="493025"/>
                  <a:pt x="7739629" y="493025"/>
                </a:cubicBezTo>
                <a:cubicBezTo>
                  <a:pt x="7792760" y="493025"/>
                  <a:pt x="7839641" y="456175"/>
                  <a:pt x="7839641" y="394757"/>
                </a:cubicBezTo>
                <a:cubicBezTo>
                  <a:pt x="7839641" y="342551"/>
                  <a:pt x="7795886" y="305700"/>
                  <a:pt x="7739629" y="305700"/>
                </a:cubicBezTo>
                <a:close/>
                <a:moveTo>
                  <a:pt x="7102867" y="256489"/>
                </a:moveTo>
                <a:cubicBezTo>
                  <a:pt x="7018903" y="493026"/>
                  <a:pt x="7018903" y="493026"/>
                  <a:pt x="7018903" y="493026"/>
                </a:cubicBezTo>
                <a:cubicBezTo>
                  <a:pt x="7056220" y="493026"/>
                  <a:pt x="7056220" y="493026"/>
                  <a:pt x="7056220" y="493026"/>
                </a:cubicBezTo>
                <a:cubicBezTo>
                  <a:pt x="7077989" y="434659"/>
                  <a:pt x="7077989" y="434659"/>
                  <a:pt x="7077989" y="434659"/>
                </a:cubicBezTo>
                <a:cubicBezTo>
                  <a:pt x="7158843" y="434659"/>
                  <a:pt x="7158843" y="434659"/>
                  <a:pt x="7158843" y="434659"/>
                </a:cubicBezTo>
                <a:cubicBezTo>
                  <a:pt x="7171282" y="471522"/>
                  <a:pt x="7171282" y="471522"/>
                  <a:pt x="7171282" y="471522"/>
                </a:cubicBezTo>
                <a:cubicBezTo>
                  <a:pt x="7177501" y="486882"/>
                  <a:pt x="7180611" y="493026"/>
                  <a:pt x="7196160" y="493026"/>
                </a:cubicBezTo>
                <a:cubicBezTo>
                  <a:pt x="7245916" y="493026"/>
                  <a:pt x="7245916" y="493026"/>
                  <a:pt x="7245916" y="493026"/>
                </a:cubicBezTo>
                <a:cubicBezTo>
                  <a:pt x="7245916" y="489954"/>
                  <a:pt x="7242806" y="486882"/>
                  <a:pt x="7239697" y="477666"/>
                </a:cubicBezTo>
                <a:cubicBezTo>
                  <a:pt x="7180611" y="290280"/>
                  <a:pt x="7180611" y="290280"/>
                  <a:pt x="7180611" y="290280"/>
                </a:cubicBezTo>
                <a:cubicBezTo>
                  <a:pt x="7171282" y="268776"/>
                  <a:pt x="7161953" y="256489"/>
                  <a:pt x="7133965" y="256489"/>
                </a:cubicBezTo>
                <a:cubicBezTo>
                  <a:pt x="7102867" y="256489"/>
                  <a:pt x="7102867" y="256489"/>
                  <a:pt x="7102867" y="256489"/>
                </a:cubicBezTo>
                <a:close/>
                <a:moveTo>
                  <a:pt x="7866628" y="256488"/>
                </a:moveTo>
                <a:cubicBezTo>
                  <a:pt x="7866628" y="493025"/>
                  <a:pt x="7866628" y="493025"/>
                  <a:pt x="7866628" y="493025"/>
                </a:cubicBezTo>
                <a:cubicBezTo>
                  <a:pt x="7907268" y="493025"/>
                  <a:pt x="7907268" y="493025"/>
                  <a:pt x="7907268" y="493025"/>
                </a:cubicBezTo>
                <a:cubicBezTo>
                  <a:pt x="7907268" y="345574"/>
                  <a:pt x="7907268" y="345574"/>
                  <a:pt x="7907268" y="345574"/>
                </a:cubicBezTo>
                <a:cubicBezTo>
                  <a:pt x="8004179" y="462306"/>
                  <a:pt x="8004179" y="462306"/>
                  <a:pt x="8004179" y="462306"/>
                </a:cubicBezTo>
                <a:cubicBezTo>
                  <a:pt x="8016684" y="480738"/>
                  <a:pt x="8026062" y="493025"/>
                  <a:pt x="8041693" y="493025"/>
                </a:cubicBezTo>
                <a:cubicBezTo>
                  <a:pt x="8069828" y="493025"/>
                  <a:pt x="8069828" y="493025"/>
                  <a:pt x="8069828" y="493025"/>
                </a:cubicBezTo>
                <a:cubicBezTo>
                  <a:pt x="8069828" y="277992"/>
                  <a:pt x="8069828" y="277992"/>
                  <a:pt x="8069828" y="277992"/>
                </a:cubicBezTo>
                <a:cubicBezTo>
                  <a:pt x="8069828" y="265704"/>
                  <a:pt x="8060450" y="256488"/>
                  <a:pt x="8047945" y="256488"/>
                </a:cubicBezTo>
                <a:cubicBezTo>
                  <a:pt x="8029188" y="256488"/>
                  <a:pt x="8029188" y="256488"/>
                  <a:pt x="8029188" y="256488"/>
                </a:cubicBezTo>
                <a:cubicBezTo>
                  <a:pt x="8029188" y="400868"/>
                  <a:pt x="8029188" y="400868"/>
                  <a:pt x="8029188" y="400868"/>
                </a:cubicBezTo>
                <a:cubicBezTo>
                  <a:pt x="7938530" y="284136"/>
                  <a:pt x="7938530" y="284136"/>
                  <a:pt x="7938530" y="284136"/>
                </a:cubicBezTo>
                <a:cubicBezTo>
                  <a:pt x="7922899" y="268776"/>
                  <a:pt x="7916647" y="256488"/>
                  <a:pt x="7894764" y="256488"/>
                </a:cubicBezTo>
                <a:cubicBezTo>
                  <a:pt x="7866628" y="256488"/>
                  <a:pt x="7866628" y="256488"/>
                  <a:pt x="7866628" y="256488"/>
                </a:cubicBezTo>
                <a:close/>
                <a:moveTo>
                  <a:pt x="8738166" y="237438"/>
                </a:moveTo>
                <a:cubicBezTo>
                  <a:pt x="8738166" y="493025"/>
                  <a:pt x="8738166" y="493025"/>
                  <a:pt x="8738166" y="493025"/>
                </a:cubicBezTo>
                <a:cubicBezTo>
                  <a:pt x="8793729" y="493025"/>
                  <a:pt x="8793729" y="493025"/>
                  <a:pt x="8793729" y="493025"/>
                </a:cubicBezTo>
                <a:cubicBezTo>
                  <a:pt x="8793729" y="274390"/>
                  <a:pt x="8793729" y="274390"/>
                  <a:pt x="8793729" y="274390"/>
                </a:cubicBezTo>
                <a:cubicBezTo>
                  <a:pt x="8793729" y="252835"/>
                  <a:pt x="8778295" y="237438"/>
                  <a:pt x="8759774" y="237438"/>
                </a:cubicBezTo>
                <a:cubicBezTo>
                  <a:pt x="8738166" y="237438"/>
                  <a:pt x="8738166" y="237438"/>
                  <a:pt x="8738166" y="237438"/>
                </a:cubicBezTo>
                <a:close/>
                <a:moveTo>
                  <a:pt x="8315891" y="237438"/>
                </a:moveTo>
                <a:cubicBezTo>
                  <a:pt x="8315891" y="493025"/>
                  <a:pt x="8315891" y="493025"/>
                  <a:pt x="8315891" y="493025"/>
                </a:cubicBezTo>
                <a:cubicBezTo>
                  <a:pt x="8393965" y="493025"/>
                  <a:pt x="8393965" y="493025"/>
                  <a:pt x="8393965" y="493025"/>
                </a:cubicBezTo>
                <a:cubicBezTo>
                  <a:pt x="8465793" y="493025"/>
                  <a:pt x="8506391" y="456073"/>
                  <a:pt x="8506391" y="388327"/>
                </a:cubicBezTo>
                <a:cubicBezTo>
                  <a:pt x="8506391" y="342136"/>
                  <a:pt x="8475161" y="308263"/>
                  <a:pt x="8431440" y="308263"/>
                </a:cubicBezTo>
                <a:cubicBezTo>
                  <a:pt x="8409580" y="308263"/>
                  <a:pt x="8390842" y="317502"/>
                  <a:pt x="8381473" y="326740"/>
                </a:cubicBezTo>
                <a:cubicBezTo>
                  <a:pt x="8381473" y="274391"/>
                  <a:pt x="8381473" y="274391"/>
                  <a:pt x="8381473" y="274391"/>
                </a:cubicBezTo>
                <a:cubicBezTo>
                  <a:pt x="8381473" y="252835"/>
                  <a:pt x="8362735" y="237438"/>
                  <a:pt x="8340875" y="237438"/>
                </a:cubicBezTo>
                <a:cubicBezTo>
                  <a:pt x="8315891" y="237438"/>
                  <a:pt x="8315891" y="237438"/>
                  <a:pt x="8315891" y="237438"/>
                </a:cubicBezTo>
                <a:close/>
                <a:moveTo>
                  <a:pt x="7268141" y="237438"/>
                </a:moveTo>
                <a:cubicBezTo>
                  <a:pt x="7268141" y="493025"/>
                  <a:pt x="7268141" y="493025"/>
                  <a:pt x="7268141" y="493025"/>
                </a:cubicBezTo>
                <a:cubicBezTo>
                  <a:pt x="7333229" y="493025"/>
                  <a:pt x="7333229" y="493025"/>
                  <a:pt x="7333229" y="493025"/>
                </a:cubicBezTo>
                <a:cubicBezTo>
                  <a:pt x="7333229" y="465696"/>
                  <a:pt x="7333229" y="441783"/>
                  <a:pt x="7333229" y="420859"/>
                </a:cubicBezTo>
                <a:lnTo>
                  <a:pt x="7333229" y="394758"/>
                </a:lnTo>
                <a:lnTo>
                  <a:pt x="7354980" y="433815"/>
                </a:lnTo>
                <a:cubicBezTo>
                  <a:pt x="7370852" y="462317"/>
                  <a:pt x="7370852" y="462317"/>
                  <a:pt x="7370852" y="462317"/>
                </a:cubicBezTo>
                <a:cubicBezTo>
                  <a:pt x="7380258" y="483813"/>
                  <a:pt x="7383393" y="493026"/>
                  <a:pt x="7405341" y="493026"/>
                </a:cubicBezTo>
                <a:cubicBezTo>
                  <a:pt x="7458641" y="493026"/>
                  <a:pt x="7458641" y="493026"/>
                  <a:pt x="7458641" y="493026"/>
                </a:cubicBezTo>
                <a:cubicBezTo>
                  <a:pt x="7455506" y="489955"/>
                  <a:pt x="7452371" y="486884"/>
                  <a:pt x="7446100" y="477671"/>
                </a:cubicBezTo>
                <a:cubicBezTo>
                  <a:pt x="7395935" y="379402"/>
                  <a:pt x="7395935" y="379402"/>
                  <a:pt x="7395935" y="379402"/>
                </a:cubicBezTo>
                <a:cubicBezTo>
                  <a:pt x="7455506" y="305701"/>
                  <a:pt x="7455506" y="305701"/>
                  <a:pt x="7455506" y="305701"/>
                </a:cubicBezTo>
                <a:cubicBezTo>
                  <a:pt x="7402205" y="305701"/>
                  <a:pt x="7402205" y="305701"/>
                  <a:pt x="7402205" y="305701"/>
                </a:cubicBezTo>
                <a:cubicBezTo>
                  <a:pt x="7350473" y="372493"/>
                  <a:pt x="7337539" y="389191"/>
                  <a:pt x="7334306" y="393365"/>
                </a:cubicBezTo>
                <a:lnTo>
                  <a:pt x="7333229" y="394755"/>
                </a:lnTo>
                <a:lnTo>
                  <a:pt x="7333229" y="366627"/>
                </a:lnTo>
                <a:cubicBezTo>
                  <a:pt x="7333229" y="274391"/>
                  <a:pt x="7333229" y="274391"/>
                  <a:pt x="7333229" y="274391"/>
                </a:cubicBezTo>
                <a:cubicBezTo>
                  <a:pt x="7333229" y="252835"/>
                  <a:pt x="7314633" y="237438"/>
                  <a:pt x="7289837" y="237438"/>
                </a:cubicBezTo>
                <a:cubicBezTo>
                  <a:pt x="7268141" y="237438"/>
                  <a:pt x="7268141" y="237438"/>
                  <a:pt x="7268141" y="237438"/>
                </a:cubicBezTo>
                <a:close/>
                <a:moveTo>
                  <a:pt x="8932543" y="0"/>
                </a:moveTo>
                <a:lnTo>
                  <a:pt x="9143999" y="0"/>
                </a:lnTo>
                <a:lnTo>
                  <a:pt x="9143999" y="5144400"/>
                </a:lnTo>
                <a:lnTo>
                  <a:pt x="9027314" y="5144400"/>
                </a:lnTo>
                <a:lnTo>
                  <a:pt x="9009627" y="5144400"/>
                </a:lnTo>
                <a:lnTo>
                  <a:pt x="8932543" y="5144400"/>
                </a:lnTo>
                <a:lnTo>
                  <a:pt x="8853155" y="5144400"/>
                </a:lnTo>
                <a:lnTo>
                  <a:pt x="0" y="5144400"/>
                </a:lnTo>
                <a:lnTo>
                  <a:pt x="0" y="902"/>
                </a:lnTo>
                <a:lnTo>
                  <a:pt x="8853155" y="902"/>
                </a:lnTo>
                <a:lnTo>
                  <a:pt x="8853155" y="900"/>
                </a:lnTo>
                <a:lnTo>
                  <a:pt x="8932543" y="900"/>
                </a:lnTo>
                <a:close/>
              </a:path>
            </a:pathLst>
          </a:custGeom>
          <a:solidFill>
            <a:srgbClr val="B9C9D0">
              <a:alpha val="50000"/>
            </a:srgbClr>
          </a:solidFill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44D50A1-10AB-7D89-87D7-2AF7D1C9E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1762" y="5362364"/>
            <a:ext cx="1948001" cy="63883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0340006-F76C-F6D7-4EF1-3776B9418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6940" y="35686"/>
            <a:ext cx="592683" cy="7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369B056A-8294-F174-8951-1363A9F35650}"/>
              </a:ext>
            </a:extLst>
          </p:cNvPr>
          <p:cNvSpPr txBox="1">
            <a:spLocks/>
          </p:cNvSpPr>
          <p:nvPr/>
        </p:nvSpPr>
        <p:spPr>
          <a:xfrm>
            <a:off x="271002" y="365775"/>
            <a:ext cx="8601995" cy="681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CONSIDERAÇÕES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1A0C7904-BA60-BE4D-7AAC-37FAF025E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9979" y="5643242"/>
            <a:ext cx="1803016" cy="584503"/>
          </a:xfrm>
          <a:prstGeom prst="rect">
            <a:avLst/>
          </a:prstGeom>
        </p:spPr>
      </p:pic>
      <p:sp>
        <p:nvSpPr>
          <p:cNvPr id="8" name="Estrela: 16 Pontas 7">
            <a:extLst>
              <a:ext uri="{FF2B5EF4-FFF2-40B4-BE49-F238E27FC236}">
                <a16:creationId xmlns:a16="http://schemas.microsoft.com/office/drawing/2014/main" id="{CB14283D-AC5E-4CFB-AD70-4526E9A17754}"/>
              </a:ext>
            </a:extLst>
          </p:cNvPr>
          <p:cNvSpPr/>
          <p:nvPr/>
        </p:nvSpPr>
        <p:spPr>
          <a:xfrm>
            <a:off x="12904" y="930169"/>
            <a:ext cx="2890839" cy="1657350"/>
          </a:xfrm>
          <a:prstGeom prst="star16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Ganho de produtividade em manutenção</a:t>
            </a:r>
          </a:p>
        </p:txBody>
      </p:sp>
      <p:sp>
        <p:nvSpPr>
          <p:cNvPr id="9" name="Estrela: 16 Pontas 8">
            <a:extLst>
              <a:ext uri="{FF2B5EF4-FFF2-40B4-BE49-F238E27FC236}">
                <a16:creationId xmlns:a16="http://schemas.microsoft.com/office/drawing/2014/main" id="{F4461A1C-00F6-6AE8-FA0C-0377EFAE4F9C}"/>
              </a:ext>
            </a:extLst>
          </p:cNvPr>
          <p:cNvSpPr/>
          <p:nvPr/>
        </p:nvSpPr>
        <p:spPr>
          <a:xfrm>
            <a:off x="2978268" y="1020910"/>
            <a:ext cx="2890839" cy="1800224"/>
          </a:xfrm>
          <a:prstGeom prst="star16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Redução no custo de mão-de-obra e do projeto</a:t>
            </a:r>
          </a:p>
        </p:txBody>
      </p:sp>
      <p:sp>
        <p:nvSpPr>
          <p:cNvPr id="13" name="Estrela: 16 Pontas 12">
            <a:extLst>
              <a:ext uri="{FF2B5EF4-FFF2-40B4-BE49-F238E27FC236}">
                <a16:creationId xmlns:a16="http://schemas.microsoft.com/office/drawing/2014/main" id="{06254A6F-D11F-DE11-F0C9-00D89B704CD9}"/>
              </a:ext>
            </a:extLst>
          </p:cNvPr>
          <p:cNvSpPr/>
          <p:nvPr/>
        </p:nvSpPr>
        <p:spPr>
          <a:xfrm>
            <a:off x="6165733" y="1214119"/>
            <a:ext cx="2357439" cy="1800224"/>
          </a:xfrm>
          <a:prstGeom prst="star16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Ambiente mais sustentável</a:t>
            </a:r>
          </a:p>
        </p:txBody>
      </p:sp>
      <p:sp>
        <p:nvSpPr>
          <p:cNvPr id="15" name="Estrela: 16 Pontas 14">
            <a:extLst>
              <a:ext uri="{FF2B5EF4-FFF2-40B4-BE49-F238E27FC236}">
                <a16:creationId xmlns:a16="http://schemas.microsoft.com/office/drawing/2014/main" id="{D0B78E3C-17AD-F8C1-A4FB-86E1D5117F9A}"/>
              </a:ext>
            </a:extLst>
          </p:cNvPr>
          <p:cNvSpPr/>
          <p:nvPr/>
        </p:nvSpPr>
        <p:spPr>
          <a:xfrm>
            <a:off x="1613457" y="2595562"/>
            <a:ext cx="2066925" cy="1657350"/>
          </a:xfrm>
          <a:prstGeom prst="star16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Baixo custo de logística</a:t>
            </a:r>
          </a:p>
        </p:txBody>
      </p:sp>
      <p:sp>
        <p:nvSpPr>
          <p:cNvPr id="22" name="Estrela: 16 Pontas 21">
            <a:extLst>
              <a:ext uri="{FF2B5EF4-FFF2-40B4-BE49-F238E27FC236}">
                <a16:creationId xmlns:a16="http://schemas.microsoft.com/office/drawing/2014/main" id="{549D5897-23EA-4CEC-515C-6EF10E50FD85}"/>
              </a:ext>
            </a:extLst>
          </p:cNvPr>
          <p:cNvSpPr/>
          <p:nvPr/>
        </p:nvSpPr>
        <p:spPr>
          <a:xfrm>
            <a:off x="4327464" y="2774624"/>
            <a:ext cx="2736057" cy="1657350"/>
          </a:xfrm>
          <a:prstGeom prst="star16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Simplificação no método de aplicação</a:t>
            </a:r>
          </a:p>
        </p:txBody>
      </p:sp>
      <p:sp>
        <p:nvSpPr>
          <p:cNvPr id="23" name="Estrela: 16 Pontas 22">
            <a:extLst>
              <a:ext uri="{FF2B5EF4-FFF2-40B4-BE49-F238E27FC236}">
                <a16:creationId xmlns:a16="http://schemas.microsoft.com/office/drawing/2014/main" id="{47666D1C-677F-98E7-8453-90CF75CB28AF}"/>
              </a:ext>
            </a:extLst>
          </p:cNvPr>
          <p:cNvSpPr/>
          <p:nvPr/>
        </p:nvSpPr>
        <p:spPr>
          <a:xfrm>
            <a:off x="12905" y="4260956"/>
            <a:ext cx="2657942" cy="1501792"/>
          </a:xfrm>
          <a:prstGeom prst="star16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Tecnologia e Performance</a:t>
            </a:r>
          </a:p>
        </p:txBody>
      </p:sp>
      <p:sp>
        <p:nvSpPr>
          <p:cNvPr id="24" name="Estrela: 16 Pontas 23">
            <a:extLst>
              <a:ext uri="{FF2B5EF4-FFF2-40B4-BE49-F238E27FC236}">
                <a16:creationId xmlns:a16="http://schemas.microsoft.com/office/drawing/2014/main" id="{3FE2D7FC-0400-BE45-652B-4C0F74F0E489}"/>
              </a:ext>
            </a:extLst>
          </p:cNvPr>
          <p:cNvSpPr/>
          <p:nvPr/>
        </p:nvSpPr>
        <p:spPr>
          <a:xfrm>
            <a:off x="2978268" y="4361484"/>
            <a:ext cx="2286766" cy="1797364"/>
          </a:xfrm>
          <a:prstGeom prst="star16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Inovar e Liderar para Dominar</a:t>
            </a:r>
          </a:p>
        </p:txBody>
      </p:sp>
      <p:sp>
        <p:nvSpPr>
          <p:cNvPr id="25" name="Estrela: 16 Pontas 24">
            <a:extLst>
              <a:ext uri="{FF2B5EF4-FFF2-40B4-BE49-F238E27FC236}">
                <a16:creationId xmlns:a16="http://schemas.microsoft.com/office/drawing/2014/main" id="{FCAA833A-5A07-3F93-198D-4F809C8907CC}"/>
              </a:ext>
            </a:extLst>
          </p:cNvPr>
          <p:cNvSpPr/>
          <p:nvPr/>
        </p:nvSpPr>
        <p:spPr>
          <a:xfrm>
            <a:off x="6400800" y="3841104"/>
            <a:ext cx="2591913" cy="1921643"/>
          </a:xfrm>
          <a:prstGeom prst="star16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Soluções para desafios: #Aerossol &amp; #Chartek 7E</a:t>
            </a:r>
          </a:p>
        </p:txBody>
      </p:sp>
    </p:spTree>
    <p:extLst>
      <p:ext uri="{BB962C8B-B14F-4D97-AF65-F5344CB8AC3E}">
        <p14:creationId xmlns:p14="http://schemas.microsoft.com/office/powerpoint/2010/main" val="7840862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>
            <a:extLst>
              <a:ext uri="{FF2B5EF4-FFF2-40B4-BE49-F238E27FC236}">
                <a16:creationId xmlns:a16="http://schemas.microsoft.com/office/drawing/2014/main" id="{1A0C7904-BA60-BE4D-7AAC-37FAF025E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9979" y="5643242"/>
            <a:ext cx="1803016" cy="584503"/>
          </a:xfrm>
          <a:prstGeom prst="rect">
            <a:avLst/>
          </a:prstGeom>
        </p:spPr>
      </p:pic>
      <p:pic>
        <p:nvPicPr>
          <p:cNvPr id="2" name="Picture 9">
            <a:extLst>
              <a:ext uri="{FF2B5EF4-FFF2-40B4-BE49-F238E27FC236}">
                <a16:creationId xmlns:a16="http://schemas.microsoft.com/office/drawing/2014/main" id="{D72B772D-8721-EA17-4442-FE972143ED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29529"/>
            <a:ext cx="9144000" cy="6072771"/>
          </a:xfrm>
          <a:prstGeom prst="rect">
            <a:avLst/>
          </a:prstGeom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A2DFD607-51D5-1AFC-51A9-8AD60624905E}"/>
              </a:ext>
            </a:extLst>
          </p:cNvPr>
          <p:cNvSpPr/>
          <p:nvPr/>
        </p:nvSpPr>
        <p:spPr>
          <a:xfrm>
            <a:off x="273133" y="442243"/>
            <a:ext cx="84671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Obrigado pela atenção de todos!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729128E-2739-B7C2-9E0B-50F9003C4F03}"/>
              </a:ext>
            </a:extLst>
          </p:cNvPr>
          <p:cNvSpPr txBox="1"/>
          <p:nvPr/>
        </p:nvSpPr>
        <p:spPr>
          <a:xfrm>
            <a:off x="72386" y="4627579"/>
            <a:ext cx="37185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Contato: </a:t>
            </a:r>
          </a:p>
          <a:p>
            <a:r>
              <a:rPr lang="pt-BR" sz="2000" dirty="0">
                <a:hlinkClick r:id="rId4"/>
              </a:rPr>
              <a:t>PereiraAlex@akzonobel.com</a:t>
            </a:r>
            <a:r>
              <a:rPr lang="pt-BR" sz="2000" dirty="0"/>
              <a:t> </a:t>
            </a:r>
          </a:p>
          <a:p>
            <a:r>
              <a:rPr lang="pt-BR" sz="2000" dirty="0"/>
              <a:t>(11) 99899-5231</a:t>
            </a:r>
          </a:p>
        </p:txBody>
      </p:sp>
    </p:spTree>
    <p:extLst>
      <p:ext uri="{BB962C8B-B14F-4D97-AF65-F5344CB8AC3E}">
        <p14:creationId xmlns:p14="http://schemas.microsoft.com/office/powerpoint/2010/main" val="180513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7158930-87AE-D960-7905-7DD486079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3188" y="5370922"/>
            <a:ext cx="1803016" cy="591289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8B92B4DC-EC86-D4E2-E90C-32281DF50975}"/>
              </a:ext>
            </a:extLst>
          </p:cNvPr>
          <p:cNvSpPr txBox="1">
            <a:spLocks/>
          </p:cNvSpPr>
          <p:nvPr/>
        </p:nvSpPr>
        <p:spPr>
          <a:xfrm>
            <a:off x="1362075" y="417226"/>
            <a:ext cx="5464413" cy="6114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SISTEMA AEROSSOL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AD71F6D-709B-3E45-A7DD-0376125CE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988" y="265620"/>
            <a:ext cx="592683" cy="763080"/>
          </a:xfrm>
          <a:prstGeom prst="rect">
            <a:avLst/>
          </a:prstGeom>
        </p:spPr>
      </p:pic>
      <p:pic>
        <p:nvPicPr>
          <p:cNvPr id="12" name="Picture 2" descr="C:\Users\christoa\AppData\Local\Microsoft\Windows\Temporary Internet Files\Content.Outlook\D3MASSJP\Spraymaster Logo.png">
            <a:extLst>
              <a:ext uri="{FF2B5EF4-FFF2-40B4-BE49-F238E27FC236}">
                <a16:creationId xmlns:a16="http://schemas.microsoft.com/office/drawing/2014/main" id="{C6546940-A5FD-09DD-AAE6-701D91C97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146" y="2604877"/>
            <a:ext cx="2850683" cy="50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1586FAFC-CDBD-CD35-172C-F278C35BCAAC}"/>
              </a:ext>
            </a:extLst>
          </p:cNvPr>
          <p:cNvSpPr txBox="1"/>
          <p:nvPr/>
        </p:nvSpPr>
        <p:spPr>
          <a:xfrm>
            <a:off x="715356" y="2172066"/>
            <a:ext cx="1732896" cy="5050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600" dirty="0">
                <a:solidFill>
                  <a:srgbClr val="005192"/>
                </a:solidFill>
              </a:rPr>
              <a:t>in partnership with</a:t>
            </a:r>
            <a:endParaRPr lang="en-US" sz="1600" dirty="0">
              <a:solidFill>
                <a:srgbClr val="005192"/>
              </a:solidFill>
            </a:endParaRPr>
          </a:p>
        </p:txBody>
      </p:sp>
      <p:pic>
        <p:nvPicPr>
          <p:cNvPr id="14" name="Picture 3" descr="C:\Users\christoa\Desktop\AkzoNobel_wordmark_RGB_1C.gif">
            <a:extLst>
              <a:ext uri="{FF2B5EF4-FFF2-40B4-BE49-F238E27FC236}">
                <a16:creationId xmlns:a16="http://schemas.microsoft.com/office/drawing/2014/main" id="{5E16A351-FB98-2FAE-3D94-48ACF9572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4" y="1292870"/>
            <a:ext cx="3269640" cy="1065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C:\Users\christoa\AppData\Local\Microsoft\Windows\Temporary Internet Files\Content.Outlook\FS3UOKMR\Spraymaster cans_presentation.png">
            <a:extLst>
              <a:ext uri="{FF2B5EF4-FFF2-40B4-BE49-F238E27FC236}">
                <a16:creationId xmlns:a16="http://schemas.microsoft.com/office/drawing/2014/main" id="{063AE1E7-0961-2E08-A3D0-F22FC9D49E3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764" y="1381125"/>
            <a:ext cx="3385972" cy="226622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5647782D-E2CB-81CA-75C9-C4CC3ED770AC}"/>
              </a:ext>
            </a:extLst>
          </p:cNvPr>
          <p:cNvSpPr txBox="1"/>
          <p:nvPr/>
        </p:nvSpPr>
        <p:spPr>
          <a:xfrm>
            <a:off x="475234" y="4082345"/>
            <a:ext cx="8193532" cy="14327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pt-BR" sz="3000" dirty="0">
                <a:solidFill>
                  <a:srgbClr val="0051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Oferece os mesmos revestimentos de proteção da </a:t>
            </a:r>
            <a:r>
              <a:rPr lang="en-GB" sz="3000" dirty="0">
                <a:solidFill>
                  <a:srgbClr val="0051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International® </a:t>
            </a:r>
            <a:r>
              <a:rPr lang="pt-BR" sz="3000" dirty="0">
                <a:solidFill>
                  <a:srgbClr val="0051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Aerossol de forma fácil de usar.</a:t>
            </a:r>
            <a:endParaRPr lang="en-GB" sz="3000" dirty="0">
              <a:solidFill>
                <a:srgbClr val="0051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3000" dirty="0">
              <a:solidFill>
                <a:srgbClr val="0051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087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7158930-87AE-D960-7905-7DD486079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829" y="5538175"/>
            <a:ext cx="1803016" cy="591289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369B056A-8294-F174-8951-1363A9F35650}"/>
              </a:ext>
            </a:extLst>
          </p:cNvPr>
          <p:cNvSpPr txBox="1">
            <a:spLocks/>
          </p:cNvSpPr>
          <p:nvPr/>
        </p:nvSpPr>
        <p:spPr>
          <a:xfrm>
            <a:off x="1362075" y="417226"/>
            <a:ext cx="5448300" cy="6114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SISTEMA AEROSSOL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E4943E8-FAF8-0884-2C5D-ED548DC43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332" y="240359"/>
            <a:ext cx="592683" cy="763080"/>
          </a:xfrm>
          <a:prstGeom prst="rect">
            <a:avLst/>
          </a:prstGeom>
        </p:spPr>
      </p:pic>
      <p:sp>
        <p:nvSpPr>
          <p:cNvPr id="7" name="Balão de Pensamento: Nuvem 6">
            <a:extLst>
              <a:ext uri="{FF2B5EF4-FFF2-40B4-BE49-F238E27FC236}">
                <a16:creationId xmlns:a16="http://schemas.microsoft.com/office/drawing/2014/main" id="{9206CFB1-A51E-9C45-39AD-62F9589DFAC5}"/>
              </a:ext>
            </a:extLst>
          </p:cNvPr>
          <p:cNvSpPr/>
          <p:nvPr/>
        </p:nvSpPr>
        <p:spPr>
          <a:xfrm>
            <a:off x="5922240" y="1249888"/>
            <a:ext cx="2850285" cy="1291250"/>
          </a:xfrm>
          <a:prstGeom prst="cloudCallout">
            <a:avLst>
              <a:gd name="adj1" fmla="val -56544"/>
              <a:gd name="adj2" fmla="val 4222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300" dirty="0"/>
              <a:t>Ganho de produtividade</a:t>
            </a:r>
          </a:p>
        </p:txBody>
      </p:sp>
      <p:sp>
        <p:nvSpPr>
          <p:cNvPr id="8" name="Balão de Pensamento: Nuvem 7">
            <a:extLst>
              <a:ext uri="{FF2B5EF4-FFF2-40B4-BE49-F238E27FC236}">
                <a16:creationId xmlns:a16="http://schemas.microsoft.com/office/drawing/2014/main" id="{FBE97ECF-F5D3-4503-44F1-2D5C0552614A}"/>
              </a:ext>
            </a:extLst>
          </p:cNvPr>
          <p:cNvSpPr/>
          <p:nvPr/>
        </p:nvSpPr>
        <p:spPr>
          <a:xfrm>
            <a:off x="3061350" y="4722193"/>
            <a:ext cx="2553364" cy="1261714"/>
          </a:xfrm>
          <a:prstGeom prst="cloudCallout">
            <a:avLst>
              <a:gd name="adj1" fmla="val -63"/>
              <a:gd name="adj2" fmla="val -93182"/>
            </a:avLst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300" dirty="0"/>
              <a:t>Facilidade de aplicação</a:t>
            </a:r>
          </a:p>
        </p:txBody>
      </p:sp>
      <p:sp>
        <p:nvSpPr>
          <p:cNvPr id="9" name="Balão de Pensamento: Nuvem 8">
            <a:extLst>
              <a:ext uri="{FF2B5EF4-FFF2-40B4-BE49-F238E27FC236}">
                <a16:creationId xmlns:a16="http://schemas.microsoft.com/office/drawing/2014/main" id="{A8D76D16-1EFD-FE27-6A9D-0DF66702E8E4}"/>
              </a:ext>
            </a:extLst>
          </p:cNvPr>
          <p:cNvSpPr/>
          <p:nvPr/>
        </p:nvSpPr>
        <p:spPr>
          <a:xfrm>
            <a:off x="427982" y="4572106"/>
            <a:ext cx="2553364" cy="1261713"/>
          </a:xfrm>
          <a:prstGeom prst="cloudCallout">
            <a:avLst>
              <a:gd name="adj1" fmla="val 56875"/>
              <a:gd name="adj2" fmla="val -78837"/>
            </a:avLst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300" dirty="0"/>
              <a:t>Excelente acabamento</a:t>
            </a:r>
          </a:p>
        </p:txBody>
      </p:sp>
      <p:sp>
        <p:nvSpPr>
          <p:cNvPr id="10" name="Balão de Pensamento: Nuvem 9">
            <a:extLst>
              <a:ext uri="{FF2B5EF4-FFF2-40B4-BE49-F238E27FC236}">
                <a16:creationId xmlns:a16="http://schemas.microsoft.com/office/drawing/2014/main" id="{BB4DC32F-D99A-1628-114D-019339C75D68}"/>
              </a:ext>
            </a:extLst>
          </p:cNvPr>
          <p:cNvSpPr/>
          <p:nvPr/>
        </p:nvSpPr>
        <p:spPr>
          <a:xfrm>
            <a:off x="65133" y="2936701"/>
            <a:ext cx="2916213" cy="1261712"/>
          </a:xfrm>
          <a:prstGeom prst="cloudCallout">
            <a:avLst>
              <a:gd name="adj1" fmla="val 56184"/>
              <a:gd name="adj2" fmla="val -38851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300" dirty="0"/>
              <a:t>Agilidade na aplicação</a:t>
            </a:r>
          </a:p>
        </p:txBody>
      </p:sp>
      <p:sp>
        <p:nvSpPr>
          <p:cNvPr id="11" name="Balão de Pensamento: Nuvem 10">
            <a:extLst>
              <a:ext uri="{FF2B5EF4-FFF2-40B4-BE49-F238E27FC236}">
                <a16:creationId xmlns:a16="http://schemas.microsoft.com/office/drawing/2014/main" id="{A81B7508-A52D-AABD-767A-FDC3702AE9E2}"/>
              </a:ext>
            </a:extLst>
          </p:cNvPr>
          <p:cNvSpPr/>
          <p:nvPr/>
        </p:nvSpPr>
        <p:spPr>
          <a:xfrm>
            <a:off x="97377" y="1504950"/>
            <a:ext cx="3059400" cy="1154638"/>
          </a:xfrm>
          <a:prstGeom prst="cloudCallout">
            <a:avLst>
              <a:gd name="adj1" fmla="val 52641"/>
              <a:gd name="adj2" fmla="val 38851"/>
            </a:avLst>
          </a:prstGeom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300" dirty="0"/>
              <a:t>Sem fracionamento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5B29610D-E30E-D048-648B-3BB78DE64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9181" y="1918795"/>
            <a:ext cx="1888557" cy="2077552"/>
          </a:xfrm>
          <a:prstGeom prst="rect">
            <a:avLst/>
          </a:prstGeom>
        </p:spPr>
      </p:pic>
      <p:sp>
        <p:nvSpPr>
          <p:cNvPr id="16" name="Balão de Pensamento: Nuvem 15">
            <a:extLst>
              <a:ext uri="{FF2B5EF4-FFF2-40B4-BE49-F238E27FC236}">
                <a16:creationId xmlns:a16="http://schemas.microsoft.com/office/drawing/2014/main" id="{9B684E10-1A5C-9A22-0900-1F20C922A957}"/>
              </a:ext>
            </a:extLst>
          </p:cNvPr>
          <p:cNvSpPr/>
          <p:nvPr/>
        </p:nvSpPr>
        <p:spPr>
          <a:xfrm>
            <a:off x="6028450" y="2761406"/>
            <a:ext cx="2916213" cy="1291250"/>
          </a:xfrm>
          <a:prstGeom prst="cloudCallout">
            <a:avLst>
              <a:gd name="adj1" fmla="val -63687"/>
              <a:gd name="adj2" fmla="val 1013"/>
            </a:avLst>
          </a:prstGeom>
          <a:ln>
            <a:solidFill>
              <a:srgbClr val="99FF6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300" dirty="0"/>
              <a:t>Baixo custo de logística</a:t>
            </a:r>
          </a:p>
        </p:txBody>
      </p:sp>
      <p:sp>
        <p:nvSpPr>
          <p:cNvPr id="17" name="Balão de Pensamento: Nuvem 16">
            <a:extLst>
              <a:ext uri="{FF2B5EF4-FFF2-40B4-BE49-F238E27FC236}">
                <a16:creationId xmlns:a16="http://schemas.microsoft.com/office/drawing/2014/main" id="{B961F1B6-40D0-BFC7-4D86-CC2EDA6FD97E}"/>
              </a:ext>
            </a:extLst>
          </p:cNvPr>
          <p:cNvSpPr/>
          <p:nvPr/>
        </p:nvSpPr>
        <p:spPr>
          <a:xfrm>
            <a:off x="5614714" y="4076568"/>
            <a:ext cx="3329949" cy="1291250"/>
          </a:xfrm>
          <a:prstGeom prst="cloudCallout">
            <a:avLst>
              <a:gd name="adj1" fmla="val -55310"/>
              <a:gd name="adj2" fmla="val -49149"/>
            </a:avLst>
          </a:prstGeom>
          <a:ln>
            <a:solidFill>
              <a:srgbClr val="0066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300" dirty="0"/>
              <a:t>Sustentabilidade</a:t>
            </a:r>
          </a:p>
        </p:txBody>
      </p:sp>
    </p:spTree>
    <p:extLst>
      <p:ext uri="{BB962C8B-B14F-4D97-AF65-F5344CB8AC3E}">
        <p14:creationId xmlns:p14="http://schemas.microsoft.com/office/powerpoint/2010/main" val="1180384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7158930-87AE-D960-7905-7DD486079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829" y="5538175"/>
            <a:ext cx="1803016" cy="591289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369B056A-8294-F174-8951-1363A9F35650}"/>
              </a:ext>
            </a:extLst>
          </p:cNvPr>
          <p:cNvSpPr txBox="1">
            <a:spLocks/>
          </p:cNvSpPr>
          <p:nvPr/>
        </p:nvSpPr>
        <p:spPr>
          <a:xfrm>
            <a:off x="1362075" y="417226"/>
            <a:ext cx="5514975" cy="6114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SISTEMA AEROSSOL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E4943E8-FAF8-0884-2C5D-ED548DC43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829" y="252027"/>
            <a:ext cx="592683" cy="7630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C1885A5-6CD0-5351-CA35-1F02F6AFCE01}"/>
              </a:ext>
            </a:extLst>
          </p:cNvPr>
          <p:cNvSpPr txBox="1">
            <a:spLocks/>
          </p:cNvSpPr>
          <p:nvPr/>
        </p:nvSpPr>
        <p:spPr>
          <a:xfrm>
            <a:off x="354911" y="1198276"/>
            <a:ext cx="5438775" cy="6114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 &amp; Benefícios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4D84EAD7-8479-F965-CBC0-FD62F81FA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11" y="1809750"/>
            <a:ext cx="7607989" cy="763080"/>
          </a:xfrm>
        </p:spPr>
        <p:txBody>
          <a:bodyPr>
            <a:noAutofit/>
          </a:bodyPr>
          <a:lstStyle/>
          <a:p>
            <a:pPr>
              <a:spcBef>
                <a:spcPts val="450"/>
              </a:spcBef>
              <a:buFont typeface="Wingdings" panose="05000000000000000000" pitchFamily="2" charset="2"/>
              <a:buChar char="Ø"/>
            </a:pPr>
            <a:r>
              <a:rPr lang="pt-BR" sz="2000" b="1" i="1" dirty="0">
                <a:latin typeface="+mn-lt"/>
              </a:rPr>
              <a:t> Os benefícios deste sistema de aplicação em até 1m² em relação a aplicação rolo e trincha.</a:t>
            </a:r>
            <a:endParaRPr lang="en-GB" sz="2000" b="1" i="1" dirty="0">
              <a:latin typeface="+mn-lt"/>
            </a:endParaRPr>
          </a:p>
        </p:txBody>
      </p:sp>
      <p:graphicFrame>
        <p:nvGraphicFramePr>
          <p:cNvPr id="12" name="Picture Placeholder 4">
            <a:extLst>
              <a:ext uri="{FF2B5EF4-FFF2-40B4-BE49-F238E27FC236}">
                <a16:creationId xmlns:a16="http://schemas.microsoft.com/office/drawing/2014/main" id="{00DE935B-A1F1-F634-BD8D-2C3B1B725E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9980407"/>
              </p:ext>
            </p:extLst>
          </p:nvPr>
        </p:nvGraphicFramePr>
        <p:xfrm>
          <a:off x="218155" y="2522796"/>
          <a:ext cx="8427139" cy="30153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7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7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30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459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Ex. Interzone 954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Rolo e Trincha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Interzone 954 Aerosol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736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Economia de tempo e </a:t>
                      </a:r>
                      <a:r>
                        <a:rPr lang="en-US" sz="2000" dirty="0" err="1">
                          <a:latin typeface="+mn-lt"/>
                        </a:rPr>
                        <a:t>custo</a:t>
                      </a:r>
                      <a:r>
                        <a:rPr lang="en-US" sz="2000" dirty="0">
                          <a:latin typeface="+mn-lt"/>
                        </a:rPr>
                        <a:t> de </a:t>
                      </a:r>
                      <a:r>
                        <a:rPr lang="en-US" sz="2000" dirty="0" err="1">
                          <a:latin typeface="+mn-lt"/>
                        </a:rPr>
                        <a:t>mão</a:t>
                      </a:r>
                      <a:r>
                        <a:rPr lang="en-US" sz="2000" dirty="0">
                          <a:latin typeface="+mn-lt"/>
                        </a:rPr>
                        <a:t> de </a:t>
                      </a:r>
                      <a:r>
                        <a:rPr lang="en-US" sz="2000" dirty="0" err="1">
                          <a:latin typeface="+mn-lt"/>
                        </a:rPr>
                        <a:t>obra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 x 100</a:t>
                      </a: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</a:rPr>
                        <a:t>µm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</a:endParaRPr>
                    </a:p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8h de </a:t>
                      </a:r>
                      <a:r>
                        <a:rPr lang="en-US" sz="20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secagem</a:t>
                      </a:r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para </a:t>
                      </a:r>
                      <a:r>
                        <a:rPr lang="en-US" sz="20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repintura</a:t>
                      </a:r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 25</a:t>
                      </a:r>
                      <a:r>
                        <a:rPr lang="en-GB" sz="2000" i="0" dirty="0">
                          <a:latin typeface="+mn-lt"/>
                        </a:rPr>
                        <a:t>º</a:t>
                      </a: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</a:rPr>
                        <a:t>C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&gt;500</a:t>
                      </a: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</a:rPr>
                        <a:t>µm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</a:endParaRPr>
                    </a:p>
                    <a:p>
                      <a:pPr algn="ctr"/>
                      <a:r>
                        <a:rPr lang="en-US" sz="20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Em</a:t>
                      </a:r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uma</a:t>
                      </a:r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aplicação</a:t>
                      </a:r>
                      <a:endParaRPr lang="en-US" sz="20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7366"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US" sz="20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Mistura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3,6L em </a:t>
                      </a:r>
                      <a:r>
                        <a:rPr lang="en-US" sz="20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pequeno</a:t>
                      </a:r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reparo</a:t>
                      </a:r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20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Risco</a:t>
                      </a:r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de </a:t>
                      </a:r>
                      <a:r>
                        <a:rPr lang="en-US" sz="20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mistura</a:t>
                      </a:r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errônea</a:t>
                      </a:r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 </a:t>
                      </a:r>
                      <a:r>
                        <a:rPr lang="en-US" sz="20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desperdicio</a:t>
                      </a:r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de </a:t>
                      </a:r>
                      <a:r>
                        <a:rPr lang="en-US" sz="20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tinta</a:t>
                      </a:r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300ml, </a:t>
                      </a:r>
                      <a:r>
                        <a:rPr lang="en-US" sz="20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sem</a:t>
                      </a:r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necessidade</a:t>
                      </a:r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de </a:t>
                      </a:r>
                      <a:r>
                        <a:rPr lang="en-US" sz="20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fracionamento</a:t>
                      </a:r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 </a:t>
                      </a:r>
                      <a:r>
                        <a:rPr lang="en-US" sz="20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sem</a:t>
                      </a:r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desperdício</a:t>
                      </a:r>
                      <a:endParaRPr lang="en-US" sz="20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4820"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US" sz="20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Acabamento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estética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Rolo e </a:t>
                      </a:r>
                      <a:r>
                        <a:rPr lang="en-US" sz="20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trincha</a:t>
                      </a:r>
                      <a:endParaRPr lang="en-US" sz="20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Spray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504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7158930-87AE-D960-7905-7DD486079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829" y="5459109"/>
            <a:ext cx="1803016" cy="584503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369B056A-8294-F174-8951-1363A9F35650}"/>
              </a:ext>
            </a:extLst>
          </p:cNvPr>
          <p:cNvSpPr txBox="1">
            <a:spLocks/>
          </p:cNvSpPr>
          <p:nvPr/>
        </p:nvSpPr>
        <p:spPr>
          <a:xfrm>
            <a:off x="1362075" y="417226"/>
            <a:ext cx="5495925" cy="6114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SISTEMA AEROSSOL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E4943E8-FAF8-0884-2C5D-ED548DC43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829" y="265620"/>
            <a:ext cx="592683" cy="76308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93168107-9C57-084D-9ECD-E0D685615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26" y="1185862"/>
            <a:ext cx="8153400" cy="427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549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7158930-87AE-D960-7905-7DD486079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829" y="5459109"/>
            <a:ext cx="1803016" cy="584503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369B056A-8294-F174-8951-1363A9F35650}"/>
              </a:ext>
            </a:extLst>
          </p:cNvPr>
          <p:cNvSpPr txBox="1">
            <a:spLocks/>
          </p:cNvSpPr>
          <p:nvPr/>
        </p:nvSpPr>
        <p:spPr>
          <a:xfrm>
            <a:off x="1362075" y="417226"/>
            <a:ext cx="5495925" cy="6114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SISTEMA AEROSSOL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E4943E8-FAF8-0884-2C5D-ED548DC43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829" y="265620"/>
            <a:ext cx="592683" cy="7630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6F70292-FA04-4254-2AD1-CEC66D724915}"/>
              </a:ext>
            </a:extLst>
          </p:cNvPr>
          <p:cNvSpPr txBox="1">
            <a:spLocks/>
          </p:cNvSpPr>
          <p:nvPr/>
        </p:nvSpPr>
        <p:spPr>
          <a:xfrm>
            <a:off x="354912" y="1198276"/>
            <a:ext cx="3940864" cy="6114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Novas Construções</a:t>
            </a: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C14A15BE-8324-6964-CDEA-310C93C6C1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200" b="24975"/>
          <a:stretch/>
        </p:blipFill>
        <p:spPr>
          <a:xfrm>
            <a:off x="393558" y="2286402"/>
            <a:ext cx="2423161" cy="1380390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228D4D67-5A36-F8AD-0F4F-BA53DF8B4D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264" y="4399219"/>
            <a:ext cx="2423161" cy="1517021"/>
          </a:xfrm>
          <a:prstGeom prst="rect">
            <a:avLst/>
          </a:prstGeom>
        </p:spPr>
      </p:pic>
      <p:sp>
        <p:nvSpPr>
          <p:cNvPr id="8" name="Arrow: Down 16">
            <a:extLst>
              <a:ext uri="{FF2B5EF4-FFF2-40B4-BE49-F238E27FC236}">
                <a16:creationId xmlns:a16="http://schemas.microsoft.com/office/drawing/2014/main" id="{ADD349A2-14B9-4750-47DC-EBFC3A374CEC}"/>
              </a:ext>
            </a:extLst>
          </p:cNvPr>
          <p:cNvSpPr/>
          <p:nvPr/>
        </p:nvSpPr>
        <p:spPr>
          <a:xfrm>
            <a:off x="1362075" y="3860534"/>
            <a:ext cx="365760" cy="4542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en-AU" err="1"/>
          </a:p>
        </p:txBody>
      </p:sp>
      <p:pic>
        <p:nvPicPr>
          <p:cNvPr id="9" name="Picture 2" descr="C:\Users\beaumond\Desktop\temp photos\Interesting rust failures\P1240277.JPG">
            <a:extLst>
              <a:ext uri="{FF2B5EF4-FFF2-40B4-BE49-F238E27FC236}">
                <a16:creationId xmlns:a16="http://schemas.microsoft.com/office/drawing/2014/main" id="{AEE2D5DB-0B35-E8A4-3138-12AF3DE39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4" t="25830" r="27706" b="12849"/>
          <a:stretch/>
        </p:blipFill>
        <p:spPr bwMode="auto">
          <a:xfrm>
            <a:off x="6948611" y="2987838"/>
            <a:ext cx="1214584" cy="205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dobjekt 2">
            <a:extLst>
              <a:ext uri="{FF2B5EF4-FFF2-40B4-BE49-F238E27FC236}">
                <a16:creationId xmlns:a16="http://schemas.microsoft.com/office/drawing/2014/main" id="{536D2DD9-B2DC-9E60-F4FB-485074826AE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824" y="2095500"/>
            <a:ext cx="2243817" cy="162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Image result for enamel primer steel">
            <a:hlinkClick r:id="rId8"/>
            <a:extLst>
              <a:ext uri="{FF2B5EF4-FFF2-40B4-BE49-F238E27FC236}">
                <a16:creationId xmlns:a16="http://schemas.microsoft.com/office/drawing/2014/main" id="{C183B881-EE9F-E76B-B679-F0C3F70D2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988" y="4294831"/>
            <a:ext cx="2301251" cy="162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29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7158930-87AE-D960-7905-7DD486079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829" y="5459109"/>
            <a:ext cx="1803016" cy="584503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369B056A-8294-F174-8951-1363A9F35650}"/>
              </a:ext>
            </a:extLst>
          </p:cNvPr>
          <p:cNvSpPr txBox="1">
            <a:spLocks/>
          </p:cNvSpPr>
          <p:nvPr/>
        </p:nvSpPr>
        <p:spPr>
          <a:xfrm>
            <a:off x="1362075" y="417226"/>
            <a:ext cx="5495925" cy="6114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SISTEMA AEROSSOL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E4943E8-FAF8-0884-2C5D-ED548DC43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829" y="265620"/>
            <a:ext cx="592683" cy="7630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6F70292-FA04-4254-2AD1-CEC66D724915}"/>
              </a:ext>
            </a:extLst>
          </p:cNvPr>
          <p:cNvSpPr txBox="1">
            <a:spLocks/>
          </p:cNvSpPr>
          <p:nvPr/>
        </p:nvSpPr>
        <p:spPr>
          <a:xfrm>
            <a:off x="354911" y="1198276"/>
            <a:ext cx="4798113" cy="6114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Manutenção &amp; Reparo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58CFB8A7-A31A-F7B2-AC19-D9135686A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106" y="1906369"/>
            <a:ext cx="8449788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755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4510</TotalTime>
  <Words>752</Words>
  <Application>Microsoft Office PowerPoint</Application>
  <PresentationFormat>Apresentação na tela (4:3)</PresentationFormat>
  <Paragraphs>153</Paragraphs>
  <Slides>31</Slides>
  <Notes>0</Notes>
  <HiddenSlides>0</HiddenSlides>
  <MMClips>2</MMClips>
  <ScaleCrop>false</ScaleCrop>
  <HeadingPairs>
    <vt:vector size="8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31</vt:i4>
      </vt:variant>
    </vt:vector>
  </HeadingPairs>
  <TitlesOfParts>
    <vt:vector size="37" baseType="lpstr">
      <vt:lpstr>Arial</vt:lpstr>
      <vt:lpstr>Calibri</vt:lpstr>
      <vt:lpstr>Wingdings</vt:lpstr>
      <vt:lpstr>Tema do Office</vt:lpstr>
      <vt:lpstr>Microsoft Excel Chart</vt:lpstr>
      <vt:lpstr>Photo Editor Photo</vt:lpstr>
      <vt:lpstr>Soluções em Revestimentos para Ambientes Desafiadores</vt:lpstr>
      <vt:lpstr>AGENDA</vt:lpstr>
      <vt:lpstr>SISTEMA AEROSSOL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Rafaella Esther Pradebon Padilha</dc:creator>
  <cp:lastModifiedBy>Vinícius Alô</cp:lastModifiedBy>
  <cp:revision>32</cp:revision>
  <dcterms:created xsi:type="dcterms:W3CDTF">2017-09-11T15:31:14Z</dcterms:created>
  <dcterms:modified xsi:type="dcterms:W3CDTF">2023-06-19T18:01:09Z</dcterms:modified>
</cp:coreProperties>
</file>